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5" r:id="rId10"/>
    <p:sldId id="264" r:id="rId11"/>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4" autoAdjust="0"/>
    <p:restoredTop sz="94660"/>
  </p:normalViewPr>
  <p:slideViewPr>
    <p:cSldViewPr snapToGrid="0">
      <p:cViewPr varScale="1">
        <p:scale>
          <a:sx n="67" d="100"/>
          <a:sy n="67" d="100"/>
        </p:scale>
        <p:origin x="72" y="1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135FD7C-DF7B-B85B-056A-BBAD657D92A2}"/>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a:extLst>
              <a:ext uri="{FF2B5EF4-FFF2-40B4-BE49-F238E27FC236}">
                <a16:creationId xmlns:a16="http://schemas.microsoft.com/office/drawing/2014/main" id="{BDD5D6F1-5166-3332-A0A0-7CFE718A0B3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a:extLst>
              <a:ext uri="{FF2B5EF4-FFF2-40B4-BE49-F238E27FC236}">
                <a16:creationId xmlns:a16="http://schemas.microsoft.com/office/drawing/2014/main" id="{5E102E4E-338D-6110-8634-3F1100FA5B18}"/>
              </a:ext>
            </a:extLst>
          </p:cNvPr>
          <p:cNvSpPr>
            <a:spLocks noGrp="1"/>
          </p:cNvSpPr>
          <p:nvPr>
            <p:ph type="dt" sz="half" idx="10"/>
          </p:nvPr>
        </p:nvSpPr>
        <p:spPr/>
        <p:txBody>
          <a:bodyPr/>
          <a:lstStyle/>
          <a:p>
            <a:fld id="{7D2797E8-ECC1-4060-92C7-5437BA455D7E}" type="datetimeFigureOut">
              <a:rPr lang="pl-PL" smtClean="0"/>
              <a:t>04.04.2025</a:t>
            </a:fld>
            <a:endParaRPr lang="pl-PL"/>
          </a:p>
        </p:txBody>
      </p:sp>
      <p:sp>
        <p:nvSpPr>
          <p:cNvPr id="5" name="Symbol zastępczy stopki 4">
            <a:extLst>
              <a:ext uri="{FF2B5EF4-FFF2-40B4-BE49-F238E27FC236}">
                <a16:creationId xmlns:a16="http://schemas.microsoft.com/office/drawing/2014/main" id="{15E63192-38BB-166D-FF7A-1691310A2497}"/>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04E802F1-1C12-F675-C3CD-B5A1CCEEEF32}"/>
              </a:ext>
            </a:extLst>
          </p:cNvPr>
          <p:cNvSpPr>
            <a:spLocks noGrp="1"/>
          </p:cNvSpPr>
          <p:nvPr>
            <p:ph type="sldNum" sz="quarter" idx="12"/>
          </p:nvPr>
        </p:nvSpPr>
        <p:spPr/>
        <p:txBody>
          <a:bodyPr/>
          <a:lstStyle/>
          <a:p>
            <a:fld id="{BA87E1AC-8EE3-4A70-9CCF-9E5959B80594}" type="slidenum">
              <a:rPr lang="pl-PL" smtClean="0"/>
              <a:t>‹#›</a:t>
            </a:fld>
            <a:endParaRPr lang="pl-PL"/>
          </a:p>
        </p:txBody>
      </p:sp>
    </p:spTree>
    <p:extLst>
      <p:ext uri="{BB962C8B-B14F-4D97-AF65-F5344CB8AC3E}">
        <p14:creationId xmlns:p14="http://schemas.microsoft.com/office/powerpoint/2010/main" val="35345992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18801CE-EBD2-420A-105F-E8F53C6B0EC9}"/>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81A76EC6-019E-5A3A-5D8F-5FF9E414D23A}"/>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FB67AF3E-2F84-6476-6AA5-24B999A4695A}"/>
              </a:ext>
            </a:extLst>
          </p:cNvPr>
          <p:cNvSpPr>
            <a:spLocks noGrp="1"/>
          </p:cNvSpPr>
          <p:nvPr>
            <p:ph type="dt" sz="half" idx="10"/>
          </p:nvPr>
        </p:nvSpPr>
        <p:spPr/>
        <p:txBody>
          <a:bodyPr/>
          <a:lstStyle/>
          <a:p>
            <a:fld id="{7D2797E8-ECC1-4060-92C7-5437BA455D7E}" type="datetimeFigureOut">
              <a:rPr lang="pl-PL" smtClean="0"/>
              <a:t>04.04.2025</a:t>
            </a:fld>
            <a:endParaRPr lang="pl-PL"/>
          </a:p>
        </p:txBody>
      </p:sp>
      <p:sp>
        <p:nvSpPr>
          <p:cNvPr id="5" name="Symbol zastępczy stopki 4">
            <a:extLst>
              <a:ext uri="{FF2B5EF4-FFF2-40B4-BE49-F238E27FC236}">
                <a16:creationId xmlns:a16="http://schemas.microsoft.com/office/drawing/2014/main" id="{BA663753-7C74-7D46-AF4B-CD9AE0CF01A2}"/>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12454993-9AA3-5001-A9EB-5097795BB60F}"/>
              </a:ext>
            </a:extLst>
          </p:cNvPr>
          <p:cNvSpPr>
            <a:spLocks noGrp="1"/>
          </p:cNvSpPr>
          <p:nvPr>
            <p:ph type="sldNum" sz="quarter" idx="12"/>
          </p:nvPr>
        </p:nvSpPr>
        <p:spPr/>
        <p:txBody>
          <a:bodyPr/>
          <a:lstStyle/>
          <a:p>
            <a:fld id="{BA87E1AC-8EE3-4A70-9CCF-9E5959B80594}" type="slidenum">
              <a:rPr lang="pl-PL" smtClean="0"/>
              <a:t>‹#›</a:t>
            </a:fld>
            <a:endParaRPr lang="pl-PL"/>
          </a:p>
        </p:txBody>
      </p:sp>
    </p:spTree>
    <p:extLst>
      <p:ext uri="{BB962C8B-B14F-4D97-AF65-F5344CB8AC3E}">
        <p14:creationId xmlns:p14="http://schemas.microsoft.com/office/powerpoint/2010/main" val="19537797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28DA8C0C-E0FE-EEF7-8E83-DADCF9561ED3}"/>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FDE94C6C-80F5-5E08-280E-3CC1DB36493C}"/>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D8840D20-F1D8-03FD-3BB7-D37C50B558E6}"/>
              </a:ext>
            </a:extLst>
          </p:cNvPr>
          <p:cNvSpPr>
            <a:spLocks noGrp="1"/>
          </p:cNvSpPr>
          <p:nvPr>
            <p:ph type="dt" sz="half" idx="10"/>
          </p:nvPr>
        </p:nvSpPr>
        <p:spPr/>
        <p:txBody>
          <a:bodyPr/>
          <a:lstStyle/>
          <a:p>
            <a:fld id="{7D2797E8-ECC1-4060-92C7-5437BA455D7E}" type="datetimeFigureOut">
              <a:rPr lang="pl-PL" smtClean="0"/>
              <a:t>04.04.2025</a:t>
            </a:fld>
            <a:endParaRPr lang="pl-PL"/>
          </a:p>
        </p:txBody>
      </p:sp>
      <p:sp>
        <p:nvSpPr>
          <p:cNvPr id="5" name="Symbol zastępczy stopki 4">
            <a:extLst>
              <a:ext uri="{FF2B5EF4-FFF2-40B4-BE49-F238E27FC236}">
                <a16:creationId xmlns:a16="http://schemas.microsoft.com/office/drawing/2014/main" id="{57C36D8C-46B6-8DF8-F9C5-105039B2BFAD}"/>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9B9726D7-59BF-D990-03D4-1C848E8A6C71}"/>
              </a:ext>
            </a:extLst>
          </p:cNvPr>
          <p:cNvSpPr>
            <a:spLocks noGrp="1"/>
          </p:cNvSpPr>
          <p:nvPr>
            <p:ph type="sldNum" sz="quarter" idx="12"/>
          </p:nvPr>
        </p:nvSpPr>
        <p:spPr/>
        <p:txBody>
          <a:bodyPr/>
          <a:lstStyle/>
          <a:p>
            <a:fld id="{BA87E1AC-8EE3-4A70-9CCF-9E5959B80594}" type="slidenum">
              <a:rPr lang="pl-PL" smtClean="0"/>
              <a:t>‹#›</a:t>
            </a:fld>
            <a:endParaRPr lang="pl-PL"/>
          </a:p>
        </p:txBody>
      </p:sp>
    </p:spTree>
    <p:extLst>
      <p:ext uri="{BB962C8B-B14F-4D97-AF65-F5344CB8AC3E}">
        <p14:creationId xmlns:p14="http://schemas.microsoft.com/office/powerpoint/2010/main" val="23654002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9020DB3-088E-03AA-4862-D8AF69E5EA83}"/>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ACF701AE-95C6-2926-1EA3-EF770B37CF19}"/>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3CA3CE12-8A56-4223-45B1-38BE4AD7B465}"/>
              </a:ext>
            </a:extLst>
          </p:cNvPr>
          <p:cNvSpPr>
            <a:spLocks noGrp="1"/>
          </p:cNvSpPr>
          <p:nvPr>
            <p:ph type="dt" sz="half" idx="10"/>
          </p:nvPr>
        </p:nvSpPr>
        <p:spPr/>
        <p:txBody>
          <a:bodyPr/>
          <a:lstStyle/>
          <a:p>
            <a:fld id="{7D2797E8-ECC1-4060-92C7-5437BA455D7E}" type="datetimeFigureOut">
              <a:rPr lang="pl-PL" smtClean="0"/>
              <a:t>04.04.2025</a:t>
            </a:fld>
            <a:endParaRPr lang="pl-PL"/>
          </a:p>
        </p:txBody>
      </p:sp>
      <p:sp>
        <p:nvSpPr>
          <p:cNvPr id="5" name="Symbol zastępczy stopki 4">
            <a:extLst>
              <a:ext uri="{FF2B5EF4-FFF2-40B4-BE49-F238E27FC236}">
                <a16:creationId xmlns:a16="http://schemas.microsoft.com/office/drawing/2014/main" id="{17318050-7DC8-9931-685F-84928267B302}"/>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ECED3194-53EE-3274-14AB-FB41EC0D721F}"/>
              </a:ext>
            </a:extLst>
          </p:cNvPr>
          <p:cNvSpPr>
            <a:spLocks noGrp="1"/>
          </p:cNvSpPr>
          <p:nvPr>
            <p:ph type="sldNum" sz="quarter" idx="12"/>
          </p:nvPr>
        </p:nvSpPr>
        <p:spPr/>
        <p:txBody>
          <a:bodyPr/>
          <a:lstStyle/>
          <a:p>
            <a:fld id="{BA87E1AC-8EE3-4A70-9CCF-9E5959B80594}" type="slidenum">
              <a:rPr lang="pl-PL" smtClean="0"/>
              <a:t>‹#›</a:t>
            </a:fld>
            <a:endParaRPr lang="pl-PL"/>
          </a:p>
        </p:txBody>
      </p:sp>
    </p:spTree>
    <p:extLst>
      <p:ext uri="{BB962C8B-B14F-4D97-AF65-F5344CB8AC3E}">
        <p14:creationId xmlns:p14="http://schemas.microsoft.com/office/powerpoint/2010/main" val="25811400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A5D6102-B2A9-5700-DD16-89D8732CD3EF}"/>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id="{5150A779-858C-EA92-19B6-1434D4E597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CB15368F-E512-D366-8092-FE2413BB4BA4}"/>
              </a:ext>
            </a:extLst>
          </p:cNvPr>
          <p:cNvSpPr>
            <a:spLocks noGrp="1"/>
          </p:cNvSpPr>
          <p:nvPr>
            <p:ph type="dt" sz="half" idx="10"/>
          </p:nvPr>
        </p:nvSpPr>
        <p:spPr/>
        <p:txBody>
          <a:bodyPr/>
          <a:lstStyle/>
          <a:p>
            <a:fld id="{7D2797E8-ECC1-4060-92C7-5437BA455D7E}" type="datetimeFigureOut">
              <a:rPr lang="pl-PL" smtClean="0"/>
              <a:t>04.04.2025</a:t>
            </a:fld>
            <a:endParaRPr lang="pl-PL"/>
          </a:p>
        </p:txBody>
      </p:sp>
      <p:sp>
        <p:nvSpPr>
          <p:cNvPr id="5" name="Symbol zastępczy stopki 4">
            <a:extLst>
              <a:ext uri="{FF2B5EF4-FFF2-40B4-BE49-F238E27FC236}">
                <a16:creationId xmlns:a16="http://schemas.microsoft.com/office/drawing/2014/main" id="{A0EA61F5-CD3C-BE4B-067A-294EF36C5D05}"/>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7E6AB1CF-3906-57FF-C9AC-115177E8EFC8}"/>
              </a:ext>
            </a:extLst>
          </p:cNvPr>
          <p:cNvSpPr>
            <a:spLocks noGrp="1"/>
          </p:cNvSpPr>
          <p:nvPr>
            <p:ph type="sldNum" sz="quarter" idx="12"/>
          </p:nvPr>
        </p:nvSpPr>
        <p:spPr/>
        <p:txBody>
          <a:bodyPr/>
          <a:lstStyle/>
          <a:p>
            <a:fld id="{BA87E1AC-8EE3-4A70-9CCF-9E5959B80594}" type="slidenum">
              <a:rPr lang="pl-PL" smtClean="0"/>
              <a:t>‹#›</a:t>
            </a:fld>
            <a:endParaRPr lang="pl-PL"/>
          </a:p>
        </p:txBody>
      </p:sp>
    </p:spTree>
    <p:extLst>
      <p:ext uri="{BB962C8B-B14F-4D97-AF65-F5344CB8AC3E}">
        <p14:creationId xmlns:p14="http://schemas.microsoft.com/office/powerpoint/2010/main" val="3377687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57DD8CF-709C-8D7E-46D1-F500774EBDDA}"/>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B0BB7D79-6E17-8F73-7472-5EC15CD81802}"/>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B8488FB5-BFAD-48B3-7BA6-E2E53FB864AD}"/>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CAC1F444-9F10-09F7-3EE3-85CBF9177A81}"/>
              </a:ext>
            </a:extLst>
          </p:cNvPr>
          <p:cNvSpPr>
            <a:spLocks noGrp="1"/>
          </p:cNvSpPr>
          <p:nvPr>
            <p:ph type="dt" sz="half" idx="10"/>
          </p:nvPr>
        </p:nvSpPr>
        <p:spPr/>
        <p:txBody>
          <a:bodyPr/>
          <a:lstStyle/>
          <a:p>
            <a:fld id="{7D2797E8-ECC1-4060-92C7-5437BA455D7E}" type="datetimeFigureOut">
              <a:rPr lang="pl-PL" smtClean="0"/>
              <a:t>04.04.2025</a:t>
            </a:fld>
            <a:endParaRPr lang="pl-PL"/>
          </a:p>
        </p:txBody>
      </p:sp>
      <p:sp>
        <p:nvSpPr>
          <p:cNvPr id="6" name="Symbol zastępczy stopki 5">
            <a:extLst>
              <a:ext uri="{FF2B5EF4-FFF2-40B4-BE49-F238E27FC236}">
                <a16:creationId xmlns:a16="http://schemas.microsoft.com/office/drawing/2014/main" id="{20F67674-CFEA-EB04-8116-4C6557D6B123}"/>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693205C5-A7AE-8B51-9B90-56644FF70B52}"/>
              </a:ext>
            </a:extLst>
          </p:cNvPr>
          <p:cNvSpPr>
            <a:spLocks noGrp="1"/>
          </p:cNvSpPr>
          <p:nvPr>
            <p:ph type="sldNum" sz="quarter" idx="12"/>
          </p:nvPr>
        </p:nvSpPr>
        <p:spPr/>
        <p:txBody>
          <a:bodyPr/>
          <a:lstStyle/>
          <a:p>
            <a:fld id="{BA87E1AC-8EE3-4A70-9CCF-9E5959B80594}" type="slidenum">
              <a:rPr lang="pl-PL" smtClean="0"/>
              <a:t>‹#›</a:t>
            </a:fld>
            <a:endParaRPr lang="pl-PL"/>
          </a:p>
        </p:txBody>
      </p:sp>
    </p:spTree>
    <p:extLst>
      <p:ext uri="{BB962C8B-B14F-4D97-AF65-F5344CB8AC3E}">
        <p14:creationId xmlns:p14="http://schemas.microsoft.com/office/powerpoint/2010/main" val="1184579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41F80ED-9827-36B4-2131-EF5344AD732E}"/>
              </a:ext>
            </a:extLst>
          </p:cNvPr>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FA9E8F33-2363-2057-D44D-C08DBB89C77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50118790-480B-F9C0-920B-36C753F2A1AC}"/>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71145AB2-18ED-DB73-9CD3-363766A15D6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66B6F358-E0B0-7725-CEF6-B2A4BEC1812F}"/>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66FF4EB3-50FB-DB7F-0ABF-6B26FD605085}"/>
              </a:ext>
            </a:extLst>
          </p:cNvPr>
          <p:cNvSpPr>
            <a:spLocks noGrp="1"/>
          </p:cNvSpPr>
          <p:nvPr>
            <p:ph type="dt" sz="half" idx="10"/>
          </p:nvPr>
        </p:nvSpPr>
        <p:spPr/>
        <p:txBody>
          <a:bodyPr/>
          <a:lstStyle/>
          <a:p>
            <a:fld id="{7D2797E8-ECC1-4060-92C7-5437BA455D7E}" type="datetimeFigureOut">
              <a:rPr lang="pl-PL" smtClean="0"/>
              <a:t>04.04.2025</a:t>
            </a:fld>
            <a:endParaRPr lang="pl-PL"/>
          </a:p>
        </p:txBody>
      </p:sp>
      <p:sp>
        <p:nvSpPr>
          <p:cNvPr id="8" name="Symbol zastępczy stopki 7">
            <a:extLst>
              <a:ext uri="{FF2B5EF4-FFF2-40B4-BE49-F238E27FC236}">
                <a16:creationId xmlns:a16="http://schemas.microsoft.com/office/drawing/2014/main" id="{42992908-95C7-1147-25B8-D74BCC4E863E}"/>
              </a:ext>
            </a:extLst>
          </p:cNvPr>
          <p:cNvSpPr>
            <a:spLocks noGrp="1"/>
          </p:cNvSpPr>
          <p:nvPr>
            <p:ph type="ftr" sz="quarter" idx="11"/>
          </p:nvPr>
        </p:nvSpPr>
        <p:spPr/>
        <p:txBody>
          <a:bodyPr/>
          <a:lstStyle/>
          <a:p>
            <a:endParaRPr lang="pl-PL"/>
          </a:p>
        </p:txBody>
      </p:sp>
      <p:sp>
        <p:nvSpPr>
          <p:cNvPr id="9" name="Symbol zastępczy numeru slajdu 8">
            <a:extLst>
              <a:ext uri="{FF2B5EF4-FFF2-40B4-BE49-F238E27FC236}">
                <a16:creationId xmlns:a16="http://schemas.microsoft.com/office/drawing/2014/main" id="{1B52BBBE-AA48-1C6D-252E-F04AF1CB93F9}"/>
              </a:ext>
            </a:extLst>
          </p:cNvPr>
          <p:cNvSpPr>
            <a:spLocks noGrp="1"/>
          </p:cNvSpPr>
          <p:nvPr>
            <p:ph type="sldNum" sz="quarter" idx="12"/>
          </p:nvPr>
        </p:nvSpPr>
        <p:spPr/>
        <p:txBody>
          <a:bodyPr/>
          <a:lstStyle/>
          <a:p>
            <a:fld id="{BA87E1AC-8EE3-4A70-9CCF-9E5959B80594}" type="slidenum">
              <a:rPr lang="pl-PL" smtClean="0"/>
              <a:t>‹#›</a:t>
            </a:fld>
            <a:endParaRPr lang="pl-PL"/>
          </a:p>
        </p:txBody>
      </p:sp>
    </p:spTree>
    <p:extLst>
      <p:ext uri="{BB962C8B-B14F-4D97-AF65-F5344CB8AC3E}">
        <p14:creationId xmlns:p14="http://schemas.microsoft.com/office/powerpoint/2010/main" val="34381774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9AD56F2-1111-B49B-5677-F26F41133DE7}"/>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874B5B23-10BC-8683-0516-12CA5A5B9156}"/>
              </a:ext>
            </a:extLst>
          </p:cNvPr>
          <p:cNvSpPr>
            <a:spLocks noGrp="1"/>
          </p:cNvSpPr>
          <p:nvPr>
            <p:ph type="dt" sz="half" idx="10"/>
          </p:nvPr>
        </p:nvSpPr>
        <p:spPr/>
        <p:txBody>
          <a:bodyPr/>
          <a:lstStyle/>
          <a:p>
            <a:fld id="{7D2797E8-ECC1-4060-92C7-5437BA455D7E}" type="datetimeFigureOut">
              <a:rPr lang="pl-PL" smtClean="0"/>
              <a:t>04.04.2025</a:t>
            </a:fld>
            <a:endParaRPr lang="pl-PL"/>
          </a:p>
        </p:txBody>
      </p:sp>
      <p:sp>
        <p:nvSpPr>
          <p:cNvPr id="4" name="Symbol zastępczy stopki 3">
            <a:extLst>
              <a:ext uri="{FF2B5EF4-FFF2-40B4-BE49-F238E27FC236}">
                <a16:creationId xmlns:a16="http://schemas.microsoft.com/office/drawing/2014/main" id="{D4D80FE8-EF9D-FBC6-8D86-714212EA9974}"/>
              </a:ext>
            </a:extLst>
          </p:cNvPr>
          <p:cNvSpPr>
            <a:spLocks noGrp="1"/>
          </p:cNvSpPr>
          <p:nvPr>
            <p:ph type="ftr" sz="quarter" idx="11"/>
          </p:nvPr>
        </p:nvSpPr>
        <p:spPr/>
        <p:txBody>
          <a:bodyPr/>
          <a:lstStyle/>
          <a:p>
            <a:endParaRPr lang="pl-PL"/>
          </a:p>
        </p:txBody>
      </p:sp>
      <p:sp>
        <p:nvSpPr>
          <p:cNvPr id="5" name="Symbol zastępczy numeru slajdu 4">
            <a:extLst>
              <a:ext uri="{FF2B5EF4-FFF2-40B4-BE49-F238E27FC236}">
                <a16:creationId xmlns:a16="http://schemas.microsoft.com/office/drawing/2014/main" id="{5A5180C7-1D6C-66B1-C69D-07F6144EE0BB}"/>
              </a:ext>
            </a:extLst>
          </p:cNvPr>
          <p:cNvSpPr>
            <a:spLocks noGrp="1"/>
          </p:cNvSpPr>
          <p:nvPr>
            <p:ph type="sldNum" sz="quarter" idx="12"/>
          </p:nvPr>
        </p:nvSpPr>
        <p:spPr/>
        <p:txBody>
          <a:bodyPr/>
          <a:lstStyle/>
          <a:p>
            <a:fld id="{BA87E1AC-8EE3-4A70-9CCF-9E5959B80594}" type="slidenum">
              <a:rPr lang="pl-PL" smtClean="0"/>
              <a:t>‹#›</a:t>
            </a:fld>
            <a:endParaRPr lang="pl-PL"/>
          </a:p>
        </p:txBody>
      </p:sp>
    </p:spTree>
    <p:extLst>
      <p:ext uri="{BB962C8B-B14F-4D97-AF65-F5344CB8AC3E}">
        <p14:creationId xmlns:p14="http://schemas.microsoft.com/office/powerpoint/2010/main" val="2817948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225E817E-C6FE-FBBF-A44D-C601FA7197D2}"/>
              </a:ext>
            </a:extLst>
          </p:cNvPr>
          <p:cNvSpPr>
            <a:spLocks noGrp="1"/>
          </p:cNvSpPr>
          <p:nvPr>
            <p:ph type="dt" sz="half" idx="10"/>
          </p:nvPr>
        </p:nvSpPr>
        <p:spPr/>
        <p:txBody>
          <a:bodyPr/>
          <a:lstStyle/>
          <a:p>
            <a:fld id="{7D2797E8-ECC1-4060-92C7-5437BA455D7E}" type="datetimeFigureOut">
              <a:rPr lang="pl-PL" smtClean="0"/>
              <a:t>04.04.2025</a:t>
            </a:fld>
            <a:endParaRPr lang="pl-PL"/>
          </a:p>
        </p:txBody>
      </p:sp>
      <p:sp>
        <p:nvSpPr>
          <p:cNvPr id="3" name="Symbol zastępczy stopki 2">
            <a:extLst>
              <a:ext uri="{FF2B5EF4-FFF2-40B4-BE49-F238E27FC236}">
                <a16:creationId xmlns:a16="http://schemas.microsoft.com/office/drawing/2014/main" id="{0C02DA59-3EBD-2585-D0E4-CD3F4057A7EB}"/>
              </a:ext>
            </a:extLst>
          </p:cNvPr>
          <p:cNvSpPr>
            <a:spLocks noGrp="1"/>
          </p:cNvSpPr>
          <p:nvPr>
            <p:ph type="ftr" sz="quarter" idx="11"/>
          </p:nvPr>
        </p:nvSpPr>
        <p:spPr/>
        <p:txBody>
          <a:bodyPr/>
          <a:lstStyle/>
          <a:p>
            <a:endParaRPr lang="pl-PL"/>
          </a:p>
        </p:txBody>
      </p:sp>
      <p:sp>
        <p:nvSpPr>
          <p:cNvPr id="4" name="Symbol zastępczy numeru slajdu 3">
            <a:extLst>
              <a:ext uri="{FF2B5EF4-FFF2-40B4-BE49-F238E27FC236}">
                <a16:creationId xmlns:a16="http://schemas.microsoft.com/office/drawing/2014/main" id="{8B3455F1-0F23-E167-C1F7-7CAFE59DDC3C}"/>
              </a:ext>
            </a:extLst>
          </p:cNvPr>
          <p:cNvSpPr>
            <a:spLocks noGrp="1"/>
          </p:cNvSpPr>
          <p:nvPr>
            <p:ph type="sldNum" sz="quarter" idx="12"/>
          </p:nvPr>
        </p:nvSpPr>
        <p:spPr/>
        <p:txBody>
          <a:bodyPr/>
          <a:lstStyle/>
          <a:p>
            <a:fld id="{BA87E1AC-8EE3-4A70-9CCF-9E5959B80594}" type="slidenum">
              <a:rPr lang="pl-PL" smtClean="0"/>
              <a:t>‹#›</a:t>
            </a:fld>
            <a:endParaRPr lang="pl-PL"/>
          </a:p>
        </p:txBody>
      </p:sp>
    </p:spTree>
    <p:extLst>
      <p:ext uri="{BB962C8B-B14F-4D97-AF65-F5344CB8AC3E}">
        <p14:creationId xmlns:p14="http://schemas.microsoft.com/office/powerpoint/2010/main" val="231518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36CF81C-7F33-47ED-F833-4F467C80D013}"/>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id="{13DE1E6D-5729-5604-D186-931A69AB0A8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8B55B9C1-825F-1003-2F1E-D6D2A6DD59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F4C8D6B8-AF93-F302-C634-930B719ECCDE}"/>
              </a:ext>
            </a:extLst>
          </p:cNvPr>
          <p:cNvSpPr>
            <a:spLocks noGrp="1"/>
          </p:cNvSpPr>
          <p:nvPr>
            <p:ph type="dt" sz="half" idx="10"/>
          </p:nvPr>
        </p:nvSpPr>
        <p:spPr/>
        <p:txBody>
          <a:bodyPr/>
          <a:lstStyle/>
          <a:p>
            <a:fld id="{7D2797E8-ECC1-4060-92C7-5437BA455D7E}" type="datetimeFigureOut">
              <a:rPr lang="pl-PL" smtClean="0"/>
              <a:t>04.04.2025</a:t>
            </a:fld>
            <a:endParaRPr lang="pl-PL"/>
          </a:p>
        </p:txBody>
      </p:sp>
      <p:sp>
        <p:nvSpPr>
          <p:cNvPr id="6" name="Symbol zastępczy stopki 5">
            <a:extLst>
              <a:ext uri="{FF2B5EF4-FFF2-40B4-BE49-F238E27FC236}">
                <a16:creationId xmlns:a16="http://schemas.microsoft.com/office/drawing/2014/main" id="{8DA89507-725B-14F3-39E0-172C47E072FD}"/>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35AD92E4-30C8-BDDC-B8EE-4CE74AEF7DD6}"/>
              </a:ext>
            </a:extLst>
          </p:cNvPr>
          <p:cNvSpPr>
            <a:spLocks noGrp="1"/>
          </p:cNvSpPr>
          <p:nvPr>
            <p:ph type="sldNum" sz="quarter" idx="12"/>
          </p:nvPr>
        </p:nvSpPr>
        <p:spPr/>
        <p:txBody>
          <a:bodyPr/>
          <a:lstStyle/>
          <a:p>
            <a:fld id="{BA87E1AC-8EE3-4A70-9CCF-9E5959B80594}" type="slidenum">
              <a:rPr lang="pl-PL" smtClean="0"/>
              <a:t>‹#›</a:t>
            </a:fld>
            <a:endParaRPr lang="pl-PL"/>
          </a:p>
        </p:txBody>
      </p:sp>
    </p:spTree>
    <p:extLst>
      <p:ext uri="{BB962C8B-B14F-4D97-AF65-F5344CB8AC3E}">
        <p14:creationId xmlns:p14="http://schemas.microsoft.com/office/powerpoint/2010/main" val="29296670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1BD4C45-2609-D04D-1D19-30DF04C47F56}"/>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id="{583D1CBB-E938-B976-25FF-8F70F327121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a:extLst>
              <a:ext uri="{FF2B5EF4-FFF2-40B4-BE49-F238E27FC236}">
                <a16:creationId xmlns:a16="http://schemas.microsoft.com/office/drawing/2014/main" id="{773B3251-943D-DF05-B2FE-B3CCAADCFE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9F095743-A64D-63A4-CCDB-0EE0554A1FA4}"/>
              </a:ext>
            </a:extLst>
          </p:cNvPr>
          <p:cNvSpPr>
            <a:spLocks noGrp="1"/>
          </p:cNvSpPr>
          <p:nvPr>
            <p:ph type="dt" sz="half" idx="10"/>
          </p:nvPr>
        </p:nvSpPr>
        <p:spPr/>
        <p:txBody>
          <a:bodyPr/>
          <a:lstStyle/>
          <a:p>
            <a:fld id="{7D2797E8-ECC1-4060-92C7-5437BA455D7E}" type="datetimeFigureOut">
              <a:rPr lang="pl-PL" smtClean="0"/>
              <a:t>04.04.2025</a:t>
            </a:fld>
            <a:endParaRPr lang="pl-PL"/>
          </a:p>
        </p:txBody>
      </p:sp>
      <p:sp>
        <p:nvSpPr>
          <p:cNvPr id="6" name="Symbol zastępczy stopki 5">
            <a:extLst>
              <a:ext uri="{FF2B5EF4-FFF2-40B4-BE49-F238E27FC236}">
                <a16:creationId xmlns:a16="http://schemas.microsoft.com/office/drawing/2014/main" id="{AEBB8745-F78A-C8F8-A55E-255385F3F592}"/>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5428E01C-2A16-7DBA-A117-AE36FFDB0FA4}"/>
              </a:ext>
            </a:extLst>
          </p:cNvPr>
          <p:cNvSpPr>
            <a:spLocks noGrp="1"/>
          </p:cNvSpPr>
          <p:nvPr>
            <p:ph type="sldNum" sz="quarter" idx="12"/>
          </p:nvPr>
        </p:nvSpPr>
        <p:spPr/>
        <p:txBody>
          <a:bodyPr/>
          <a:lstStyle/>
          <a:p>
            <a:fld id="{BA87E1AC-8EE3-4A70-9CCF-9E5959B80594}" type="slidenum">
              <a:rPr lang="pl-PL" smtClean="0"/>
              <a:t>‹#›</a:t>
            </a:fld>
            <a:endParaRPr lang="pl-PL"/>
          </a:p>
        </p:txBody>
      </p:sp>
    </p:spTree>
    <p:extLst>
      <p:ext uri="{BB962C8B-B14F-4D97-AF65-F5344CB8AC3E}">
        <p14:creationId xmlns:p14="http://schemas.microsoft.com/office/powerpoint/2010/main" val="41264223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F2B3564A-EB51-F2C7-C09C-430299D70EE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a:extLst>
              <a:ext uri="{FF2B5EF4-FFF2-40B4-BE49-F238E27FC236}">
                <a16:creationId xmlns:a16="http://schemas.microsoft.com/office/drawing/2014/main" id="{1A6972F6-D490-0A15-3F16-752AAA5A6C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8DA926FC-FE8D-3CC7-FFDF-3BDADB158E6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2797E8-ECC1-4060-92C7-5437BA455D7E}" type="datetimeFigureOut">
              <a:rPr lang="pl-PL" smtClean="0"/>
              <a:t>04.04.2025</a:t>
            </a:fld>
            <a:endParaRPr lang="pl-PL"/>
          </a:p>
        </p:txBody>
      </p:sp>
      <p:sp>
        <p:nvSpPr>
          <p:cNvPr id="5" name="Symbol zastępczy stopki 4">
            <a:extLst>
              <a:ext uri="{FF2B5EF4-FFF2-40B4-BE49-F238E27FC236}">
                <a16:creationId xmlns:a16="http://schemas.microsoft.com/office/drawing/2014/main" id="{F0FBC816-3C70-BB46-155B-44CA23D6031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a:extLst>
              <a:ext uri="{FF2B5EF4-FFF2-40B4-BE49-F238E27FC236}">
                <a16:creationId xmlns:a16="http://schemas.microsoft.com/office/drawing/2014/main" id="{A56B52B6-ADB2-7D20-6D07-BE5D1B74139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87E1AC-8EE3-4A70-9CCF-9E5959B80594}" type="slidenum">
              <a:rPr lang="pl-PL" smtClean="0"/>
              <a:t>‹#›</a:t>
            </a:fld>
            <a:endParaRPr lang="pl-PL"/>
          </a:p>
        </p:txBody>
      </p:sp>
    </p:spTree>
    <p:extLst>
      <p:ext uri="{BB962C8B-B14F-4D97-AF65-F5344CB8AC3E}">
        <p14:creationId xmlns:p14="http://schemas.microsoft.com/office/powerpoint/2010/main" val="20344257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2DD7D05-20C6-51D3-F077-768A9ABB77EB}"/>
              </a:ext>
            </a:extLst>
          </p:cNvPr>
          <p:cNvSpPr>
            <a:spLocks noGrp="1"/>
          </p:cNvSpPr>
          <p:nvPr>
            <p:ph type="ctrTitle"/>
          </p:nvPr>
        </p:nvSpPr>
        <p:spPr>
          <a:xfrm>
            <a:off x="1524000" y="1709529"/>
            <a:ext cx="9144000" cy="1800433"/>
          </a:xfrm>
        </p:spPr>
        <p:txBody>
          <a:bodyPr>
            <a:normAutofit fontScale="90000"/>
          </a:bodyPr>
          <a:lstStyle/>
          <a:p>
            <a:r>
              <a:rPr lang="pl-PL" b="1" i="1" dirty="0"/>
              <a:t>„Oszczędność wody a sytuacja hydrologiczna w Polsce”</a:t>
            </a:r>
          </a:p>
        </p:txBody>
      </p:sp>
      <p:sp>
        <p:nvSpPr>
          <p:cNvPr id="3" name="Podtytuł 2">
            <a:extLst>
              <a:ext uri="{FF2B5EF4-FFF2-40B4-BE49-F238E27FC236}">
                <a16:creationId xmlns:a16="http://schemas.microsoft.com/office/drawing/2014/main" id="{3202261F-EA88-8BF9-ACF1-143F65655824}"/>
              </a:ext>
            </a:extLst>
          </p:cNvPr>
          <p:cNvSpPr>
            <a:spLocks noGrp="1"/>
          </p:cNvSpPr>
          <p:nvPr>
            <p:ph type="subTitle" idx="1"/>
          </p:nvPr>
        </p:nvSpPr>
        <p:spPr>
          <a:xfrm>
            <a:off x="1524000" y="3602038"/>
            <a:ext cx="9462052" cy="3077058"/>
          </a:xfrm>
        </p:spPr>
        <p:txBody>
          <a:bodyPr>
            <a:noAutofit/>
          </a:bodyPr>
          <a:lstStyle/>
          <a:p>
            <a:endParaRPr lang="pl-PL" sz="1800" dirty="0"/>
          </a:p>
          <a:p>
            <a:pPr>
              <a:buNone/>
            </a:pPr>
            <a:r>
              <a:rPr lang="pl-PL" sz="1400" dirty="0"/>
              <a:t>Projekt „</a:t>
            </a:r>
            <a:r>
              <a:rPr lang="pl-PL" sz="1200" dirty="0"/>
              <a:t>Wdrażanie programu ochrony powietrza w Gminie Koszyce” współfinansowany ze środków </a:t>
            </a:r>
            <a:r>
              <a:rPr lang="pl-PL" sz="1200" b="0" i="0" u="none" strike="noStrike" baseline="0" dirty="0">
                <a:latin typeface="Verdana" panose="020B0604030504040204" pitchFamily="34" charset="0"/>
              </a:rPr>
              <a:t>„Fundusze Europejskie dla Małopolski 2021-2027”</a:t>
            </a:r>
            <a:endParaRPr lang="pl-PL" sz="1200" dirty="0"/>
          </a:p>
          <a:p>
            <a:pPr>
              <a:buNone/>
            </a:pPr>
            <a:r>
              <a:rPr lang="pl-PL" sz="1200" dirty="0"/>
              <a:t>Wartość całkowita projektu:</a:t>
            </a:r>
          </a:p>
          <a:p>
            <a:pPr>
              <a:buNone/>
            </a:pPr>
            <a:r>
              <a:rPr lang="pl-PL" sz="1200" dirty="0"/>
              <a:t>540 008,31 PLN </a:t>
            </a:r>
          </a:p>
          <a:p>
            <a:pPr>
              <a:buNone/>
            </a:pPr>
            <a:r>
              <a:rPr lang="pl-PL" sz="1200" dirty="0"/>
              <a:t>Dofinansowanie:</a:t>
            </a:r>
          </a:p>
          <a:p>
            <a:pPr>
              <a:buNone/>
            </a:pPr>
            <a:r>
              <a:rPr lang="pl-PL" sz="1200" dirty="0"/>
              <a:t>459 007,06 PLN </a:t>
            </a:r>
          </a:p>
          <a:p>
            <a:pPr>
              <a:buNone/>
            </a:pPr>
            <a:r>
              <a:rPr lang="pl-PL" sz="1200" dirty="0"/>
              <a:t>Wartość wkładu własnego:</a:t>
            </a:r>
          </a:p>
          <a:p>
            <a:r>
              <a:rPr lang="pl-PL" sz="1200" dirty="0"/>
              <a:t>81 001,25 PLN</a:t>
            </a:r>
          </a:p>
          <a:p>
            <a:endParaRPr lang="pl-PL" sz="1800" dirty="0"/>
          </a:p>
        </p:txBody>
      </p:sp>
      <p:pic>
        <p:nvPicPr>
          <p:cNvPr id="4" name="Obraz 3">
            <a:extLst>
              <a:ext uri="{FF2B5EF4-FFF2-40B4-BE49-F238E27FC236}">
                <a16:creationId xmlns:a16="http://schemas.microsoft.com/office/drawing/2014/main" id="{5E2A2AFA-44A3-630F-8106-1756AF8B1EC1}"/>
              </a:ext>
            </a:extLst>
          </p:cNvPr>
          <p:cNvPicPr>
            <a:picLocks noChangeAspect="1"/>
          </p:cNvPicPr>
          <p:nvPr/>
        </p:nvPicPr>
        <p:blipFill>
          <a:blip r:embed="rId2"/>
          <a:stretch>
            <a:fillRect/>
          </a:stretch>
        </p:blipFill>
        <p:spPr>
          <a:xfrm>
            <a:off x="3035990" y="347663"/>
            <a:ext cx="5695950" cy="485775"/>
          </a:xfrm>
          <a:prstGeom prst="rect">
            <a:avLst/>
          </a:prstGeom>
        </p:spPr>
      </p:pic>
      <p:pic>
        <p:nvPicPr>
          <p:cNvPr id="5" name="Obraz 4">
            <a:extLst>
              <a:ext uri="{FF2B5EF4-FFF2-40B4-BE49-F238E27FC236}">
                <a16:creationId xmlns:a16="http://schemas.microsoft.com/office/drawing/2014/main" id="{F4F999C1-4B96-3442-F30A-EEC8818B2B50}"/>
              </a:ext>
            </a:extLst>
          </p:cNvPr>
          <p:cNvPicPr>
            <a:picLocks noChangeAspect="1"/>
          </p:cNvPicPr>
          <p:nvPr/>
        </p:nvPicPr>
        <p:blipFill>
          <a:blip r:embed="rId3"/>
          <a:stretch>
            <a:fillRect/>
          </a:stretch>
        </p:blipFill>
        <p:spPr>
          <a:xfrm>
            <a:off x="767151" y="347663"/>
            <a:ext cx="1074901" cy="1074901"/>
          </a:xfrm>
          <a:prstGeom prst="rect">
            <a:avLst/>
          </a:prstGeom>
        </p:spPr>
      </p:pic>
    </p:spTree>
    <p:extLst>
      <p:ext uri="{BB962C8B-B14F-4D97-AF65-F5344CB8AC3E}">
        <p14:creationId xmlns:p14="http://schemas.microsoft.com/office/powerpoint/2010/main" val="14076522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7562906-6B9E-3EEC-AC62-5D737F54E23F}"/>
              </a:ext>
            </a:extLst>
          </p:cNvPr>
          <p:cNvSpPr>
            <a:spLocks noGrp="1"/>
          </p:cNvSpPr>
          <p:nvPr>
            <p:ph type="title"/>
          </p:nvPr>
        </p:nvSpPr>
        <p:spPr>
          <a:xfrm>
            <a:off x="838200" y="1528763"/>
            <a:ext cx="10515600" cy="2157412"/>
          </a:xfrm>
        </p:spPr>
        <p:txBody>
          <a:bodyPr/>
          <a:lstStyle/>
          <a:p>
            <a:pPr algn="ctr"/>
            <a:r>
              <a:rPr lang="pl-PL" dirty="0"/>
              <a:t>Dziękuje za uwagę!</a:t>
            </a:r>
          </a:p>
        </p:txBody>
      </p:sp>
      <p:sp>
        <p:nvSpPr>
          <p:cNvPr id="3" name="pole tekstowe 2">
            <a:extLst>
              <a:ext uri="{FF2B5EF4-FFF2-40B4-BE49-F238E27FC236}">
                <a16:creationId xmlns:a16="http://schemas.microsoft.com/office/drawing/2014/main" id="{DA934A7E-7BD1-8904-04E5-84544B649C8B}"/>
              </a:ext>
            </a:extLst>
          </p:cNvPr>
          <p:cNvSpPr txBox="1"/>
          <p:nvPr/>
        </p:nvSpPr>
        <p:spPr>
          <a:xfrm>
            <a:off x="8158163" y="5629275"/>
            <a:ext cx="3219086" cy="369332"/>
          </a:xfrm>
          <a:prstGeom prst="rect">
            <a:avLst/>
          </a:prstGeom>
          <a:noFill/>
        </p:spPr>
        <p:txBody>
          <a:bodyPr wrap="none" rtlCol="0">
            <a:spAutoFit/>
          </a:bodyPr>
          <a:lstStyle/>
          <a:p>
            <a:r>
              <a:rPr lang="pl-PL" dirty="0"/>
              <a:t>Opracowanie: Mariola Tańculska</a:t>
            </a:r>
          </a:p>
        </p:txBody>
      </p:sp>
    </p:spTree>
    <p:extLst>
      <p:ext uri="{BB962C8B-B14F-4D97-AF65-F5344CB8AC3E}">
        <p14:creationId xmlns:p14="http://schemas.microsoft.com/office/powerpoint/2010/main" val="835597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C8B6B16-1F43-8E0E-ABB1-7F66D9F90AB3}"/>
              </a:ext>
            </a:extLst>
          </p:cNvPr>
          <p:cNvSpPr>
            <a:spLocks noGrp="1"/>
          </p:cNvSpPr>
          <p:nvPr>
            <p:ph type="title"/>
          </p:nvPr>
        </p:nvSpPr>
        <p:spPr/>
        <p:txBody>
          <a:bodyPr/>
          <a:lstStyle/>
          <a:p>
            <a:pPr algn="ctr"/>
            <a:r>
              <a:rPr lang="pl-PL" i="1" dirty="0"/>
              <a:t>Czym jest woda?</a:t>
            </a:r>
          </a:p>
        </p:txBody>
      </p:sp>
      <p:sp>
        <p:nvSpPr>
          <p:cNvPr id="3" name="Symbol zastępczy zawartości 2">
            <a:extLst>
              <a:ext uri="{FF2B5EF4-FFF2-40B4-BE49-F238E27FC236}">
                <a16:creationId xmlns:a16="http://schemas.microsoft.com/office/drawing/2014/main" id="{6A57A127-2167-4897-1B72-CB45F3FCFF28}"/>
              </a:ext>
            </a:extLst>
          </p:cNvPr>
          <p:cNvSpPr>
            <a:spLocks noGrp="1"/>
          </p:cNvSpPr>
          <p:nvPr>
            <p:ph idx="1"/>
          </p:nvPr>
        </p:nvSpPr>
        <p:spPr>
          <a:xfrm>
            <a:off x="428626" y="1825625"/>
            <a:ext cx="4929188" cy="4351338"/>
          </a:xfrm>
        </p:spPr>
        <p:txBody>
          <a:bodyPr>
            <a:normAutofit/>
          </a:bodyPr>
          <a:lstStyle/>
          <a:p>
            <a:pPr marL="0" indent="0" algn="just">
              <a:buNone/>
            </a:pPr>
            <a:r>
              <a:rPr lang="pl-PL" sz="2600" dirty="0"/>
              <a:t>       Andrew H. </a:t>
            </a:r>
            <a:r>
              <a:rPr lang="pl-PL" sz="2600" dirty="0" err="1"/>
              <a:t>Knoll</a:t>
            </a:r>
            <a:r>
              <a:rPr lang="pl-PL" sz="2600" dirty="0"/>
              <a:t> w książce </a:t>
            </a:r>
            <a:r>
              <a:rPr lang="pl-PL" sz="2600" i="1" dirty="0"/>
              <a:t>„Ziemia. Cztery miliardy lat historii w ośmiu rozdziałach” </a:t>
            </a:r>
            <a:r>
              <a:rPr lang="pl-PL" sz="2600" dirty="0"/>
              <a:t>pisał, że woda przybyła na naszą planetę wraz z meteorytami, które zawierały wodę w postaci lodu. Topniejący lód wyparował                        i wypełnił ziemską atmosferę.             W dalszych procesach powstała skorupa ziemska, oceany, chmury.</a:t>
            </a:r>
            <a:endParaRPr lang="pl-PL" sz="2600" i="1" dirty="0"/>
          </a:p>
        </p:txBody>
      </p:sp>
      <p:pic>
        <p:nvPicPr>
          <p:cNvPr id="5" name="Obraz 4">
            <a:extLst>
              <a:ext uri="{FF2B5EF4-FFF2-40B4-BE49-F238E27FC236}">
                <a16:creationId xmlns:a16="http://schemas.microsoft.com/office/drawing/2014/main" id="{CBDEDC01-5263-0B60-106F-80D8BC1CC1C2}"/>
              </a:ext>
            </a:extLst>
          </p:cNvPr>
          <p:cNvPicPr>
            <a:picLocks noChangeAspect="1"/>
          </p:cNvPicPr>
          <p:nvPr/>
        </p:nvPicPr>
        <p:blipFill>
          <a:blip r:embed="rId2"/>
          <a:stretch>
            <a:fillRect/>
          </a:stretch>
        </p:blipFill>
        <p:spPr>
          <a:xfrm>
            <a:off x="5557838" y="2064543"/>
            <a:ext cx="6486526" cy="3243263"/>
          </a:xfrm>
          <a:prstGeom prst="rect">
            <a:avLst/>
          </a:prstGeom>
        </p:spPr>
      </p:pic>
    </p:spTree>
    <p:extLst>
      <p:ext uri="{BB962C8B-B14F-4D97-AF65-F5344CB8AC3E}">
        <p14:creationId xmlns:p14="http://schemas.microsoft.com/office/powerpoint/2010/main" val="39699659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6F340EF1-E8DB-61AC-9A07-A561CA3D9094}"/>
              </a:ext>
            </a:extLst>
          </p:cNvPr>
          <p:cNvSpPr>
            <a:spLocks noGrp="1"/>
          </p:cNvSpPr>
          <p:nvPr>
            <p:ph idx="1"/>
          </p:nvPr>
        </p:nvSpPr>
        <p:spPr>
          <a:xfrm>
            <a:off x="838200" y="1057275"/>
            <a:ext cx="5576888" cy="5119688"/>
          </a:xfrm>
        </p:spPr>
        <p:txBody>
          <a:bodyPr/>
          <a:lstStyle/>
          <a:p>
            <a:pPr marL="0" indent="0" algn="just">
              <a:buNone/>
            </a:pPr>
            <a:r>
              <a:rPr lang="pl-PL" dirty="0"/>
              <a:t>   Woda, którą dziś mamy w kranie to ta sama woda, która miliardy lat temu przybyła na ziemie w postaci lodu.</a:t>
            </a:r>
          </a:p>
          <a:p>
            <a:pPr marL="0" indent="0" algn="just">
              <a:buNone/>
            </a:pPr>
            <a:r>
              <a:rPr lang="pl-PL" dirty="0"/>
              <a:t>Wody na świecie ani nie przybywa ani nie ubywa jest tylko nierównomiernie rozmieszczona.</a:t>
            </a:r>
          </a:p>
          <a:p>
            <a:pPr marL="0" indent="0" algn="just">
              <a:buNone/>
            </a:pPr>
            <a:r>
              <a:rPr lang="pl-PL" dirty="0"/>
              <a:t>        I właśnie nierównomierne rozmieszczenie wody stanowi problem jej braku powodującego susze lub nadmiaru w postaci deszczy nawalnych.</a:t>
            </a:r>
          </a:p>
        </p:txBody>
      </p:sp>
      <p:pic>
        <p:nvPicPr>
          <p:cNvPr id="4" name="Obraz 3">
            <a:extLst>
              <a:ext uri="{FF2B5EF4-FFF2-40B4-BE49-F238E27FC236}">
                <a16:creationId xmlns:a16="http://schemas.microsoft.com/office/drawing/2014/main" id="{8197D87F-4E4A-E06F-EB11-3939DF1277F4}"/>
              </a:ext>
            </a:extLst>
          </p:cNvPr>
          <p:cNvPicPr>
            <a:picLocks noChangeAspect="1"/>
          </p:cNvPicPr>
          <p:nvPr/>
        </p:nvPicPr>
        <p:blipFill>
          <a:blip r:embed="rId2"/>
          <a:stretch>
            <a:fillRect/>
          </a:stretch>
        </p:blipFill>
        <p:spPr>
          <a:xfrm>
            <a:off x="7115175" y="1232132"/>
            <a:ext cx="4818816" cy="4254268"/>
          </a:xfrm>
          <a:prstGeom prst="rect">
            <a:avLst/>
          </a:prstGeom>
          <a:effectLst>
            <a:glow rad="317500">
              <a:schemeClr val="accent1">
                <a:alpha val="65000"/>
              </a:schemeClr>
            </a:glow>
          </a:effectLst>
        </p:spPr>
      </p:pic>
    </p:spTree>
    <p:extLst>
      <p:ext uri="{BB962C8B-B14F-4D97-AF65-F5344CB8AC3E}">
        <p14:creationId xmlns:p14="http://schemas.microsoft.com/office/powerpoint/2010/main" val="39018168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AC2395D5-9EBA-DE53-C344-B2DDCFCECD57}"/>
              </a:ext>
            </a:extLst>
          </p:cNvPr>
          <p:cNvSpPr>
            <a:spLocks noGrp="1"/>
          </p:cNvSpPr>
          <p:nvPr>
            <p:ph idx="1"/>
          </p:nvPr>
        </p:nvSpPr>
        <p:spPr>
          <a:xfrm>
            <a:off x="838200" y="1053311"/>
            <a:ext cx="4733925" cy="4876001"/>
          </a:xfrm>
        </p:spPr>
        <p:txBody>
          <a:bodyPr>
            <a:normAutofit/>
          </a:bodyPr>
          <a:lstStyle/>
          <a:p>
            <a:pPr marL="0" indent="0">
              <a:buNone/>
            </a:pPr>
            <a:r>
              <a:rPr lang="pl-PL" dirty="0"/>
              <a:t>Polska ma mniej zasobów wodnych niż niektóre kraje afrykańskie, np. Etiopia, Uganda, Nigeria. </a:t>
            </a:r>
          </a:p>
          <a:p>
            <a:pPr marL="0" indent="0">
              <a:buNone/>
            </a:pPr>
            <a:r>
              <a:rPr lang="pl-PL" dirty="0"/>
              <a:t>Na tle UE, Polska jest dużo poniżej średniej dlatego tak ważne jest budowanie świadomości dotyczącej oszczędzania wody oraz racjonalnego wykorzystywania zasobów tzw. „białego złota” </a:t>
            </a:r>
          </a:p>
        </p:txBody>
      </p:sp>
      <p:pic>
        <p:nvPicPr>
          <p:cNvPr id="4" name="Obraz 3">
            <a:extLst>
              <a:ext uri="{FF2B5EF4-FFF2-40B4-BE49-F238E27FC236}">
                <a16:creationId xmlns:a16="http://schemas.microsoft.com/office/drawing/2014/main" id="{8C930A56-F528-A79B-1B4E-4F51D38B734B}"/>
              </a:ext>
            </a:extLst>
          </p:cNvPr>
          <p:cNvPicPr>
            <a:picLocks noChangeAspect="1"/>
          </p:cNvPicPr>
          <p:nvPr/>
        </p:nvPicPr>
        <p:blipFill>
          <a:blip r:embed="rId2"/>
          <a:stretch>
            <a:fillRect/>
          </a:stretch>
        </p:blipFill>
        <p:spPr>
          <a:xfrm>
            <a:off x="5981700" y="1053312"/>
            <a:ext cx="5905500" cy="4175912"/>
          </a:xfrm>
          <a:prstGeom prst="rect">
            <a:avLst/>
          </a:prstGeom>
        </p:spPr>
      </p:pic>
    </p:spTree>
    <p:extLst>
      <p:ext uri="{BB962C8B-B14F-4D97-AF65-F5344CB8AC3E}">
        <p14:creationId xmlns:p14="http://schemas.microsoft.com/office/powerpoint/2010/main" val="33103143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6F3864E8-8232-A33C-3083-67F30D8E5421}"/>
              </a:ext>
            </a:extLst>
          </p:cNvPr>
          <p:cNvSpPr>
            <a:spLocks noGrp="1"/>
          </p:cNvSpPr>
          <p:nvPr>
            <p:ph idx="1"/>
          </p:nvPr>
        </p:nvSpPr>
        <p:spPr>
          <a:xfrm>
            <a:off x="842963" y="600075"/>
            <a:ext cx="4371975" cy="5743575"/>
          </a:xfrm>
        </p:spPr>
        <p:txBody>
          <a:bodyPr>
            <a:normAutofit fontScale="92500" lnSpcReduction="10000"/>
          </a:bodyPr>
          <a:lstStyle/>
          <a:p>
            <a:pPr marL="0" indent="0" algn="just">
              <a:buNone/>
            </a:pPr>
            <a:r>
              <a:rPr lang="pl-PL" dirty="0"/>
              <a:t>W ostatnich latach mamy do czynienia z pojawiającą się suszą hydrologiczną. Rzeki, jeziora, wody gruntowe posiadają stany poniżej średnich wieloletnich wartości. Zmniejszone opady deszczu, śniegu, ciepłe zimy wpływają negatywnie na zasoby wód               w Polsce.</a:t>
            </a:r>
          </a:p>
          <a:p>
            <a:pPr marL="0" indent="0" algn="just">
              <a:buNone/>
            </a:pPr>
            <a:r>
              <a:rPr lang="pl-PL" dirty="0"/>
              <a:t>Problem uwidacznia się                     w rolnictwie, gdyż konieczne są nawadniania upraw już od wczesnych miesięcy wiosennych, poprzez gorące lata. Generuje to m.in. wzrost kosztu upraw. </a:t>
            </a:r>
          </a:p>
        </p:txBody>
      </p:sp>
      <p:pic>
        <p:nvPicPr>
          <p:cNvPr id="5" name="Obraz 4">
            <a:extLst>
              <a:ext uri="{FF2B5EF4-FFF2-40B4-BE49-F238E27FC236}">
                <a16:creationId xmlns:a16="http://schemas.microsoft.com/office/drawing/2014/main" id="{833264E2-EDDE-CDE0-1219-E6D3C6ABEC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81129" y="3564612"/>
            <a:ext cx="5291138" cy="2965242"/>
          </a:xfrm>
          <a:prstGeom prst="rect">
            <a:avLst/>
          </a:prstGeom>
        </p:spPr>
      </p:pic>
      <p:sp>
        <p:nvSpPr>
          <p:cNvPr id="7" name="pole tekstowe 6">
            <a:extLst>
              <a:ext uri="{FF2B5EF4-FFF2-40B4-BE49-F238E27FC236}">
                <a16:creationId xmlns:a16="http://schemas.microsoft.com/office/drawing/2014/main" id="{28382617-D7BD-B442-7948-E015BC1B73CD}"/>
              </a:ext>
            </a:extLst>
          </p:cNvPr>
          <p:cNvSpPr txBox="1"/>
          <p:nvPr/>
        </p:nvSpPr>
        <p:spPr>
          <a:xfrm>
            <a:off x="6304359" y="671512"/>
            <a:ext cx="5291138" cy="2492990"/>
          </a:xfrm>
          <a:prstGeom prst="rect">
            <a:avLst/>
          </a:prstGeom>
          <a:noFill/>
        </p:spPr>
        <p:txBody>
          <a:bodyPr wrap="square" rtlCol="0">
            <a:spAutoFit/>
          </a:bodyPr>
          <a:lstStyle/>
          <a:p>
            <a:pPr algn="just"/>
            <a:r>
              <a:rPr lang="pl-PL" sz="2600" dirty="0"/>
              <a:t>    Coraz częściej spotykamy się                 z komunikatami wodociągów miejskich z prośbą o oszczędzanie wody wodociągowej. Zmniejszaniem ciśnienia w sieci czy wyłączaniem okresowym dostępu do wody.</a:t>
            </a:r>
          </a:p>
        </p:txBody>
      </p:sp>
    </p:spTree>
    <p:extLst>
      <p:ext uri="{BB962C8B-B14F-4D97-AF65-F5344CB8AC3E}">
        <p14:creationId xmlns:p14="http://schemas.microsoft.com/office/powerpoint/2010/main" val="24737285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0C8B9BC-EE43-EF97-DBBF-F652C811A95D}"/>
              </a:ext>
            </a:extLst>
          </p:cNvPr>
          <p:cNvSpPr>
            <a:spLocks noGrp="1"/>
          </p:cNvSpPr>
          <p:nvPr>
            <p:ph type="title"/>
          </p:nvPr>
        </p:nvSpPr>
        <p:spPr/>
        <p:txBody>
          <a:bodyPr/>
          <a:lstStyle/>
          <a:p>
            <a:pPr algn="ctr"/>
            <a:r>
              <a:rPr lang="pl-PL" i="1" dirty="0"/>
              <a:t>A co My możemy zrobić?</a:t>
            </a:r>
          </a:p>
        </p:txBody>
      </p:sp>
      <p:sp>
        <p:nvSpPr>
          <p:cNvPr id="3" name="Symbol zastępczy zawartości 2">
            <a:extLst>
              <a:ext uri="{FF2B5EF4-FFF2-40B4-BE49-F238E27FC236}">
                <a16:creationId xmlns:a16="http://schemas.microsoft.com/office/drawing/2014/main" id="{A5D5E7DF-D4CA-3F1A-0D6E-133888B903F7}"/>
              </a:ext>
            </a:extLst>
          </p:cNvPr>
          <p:cNvSpPr>
            <a:spLocks noGrp="1"/>
          </p:cNvSpPr>
          <p:nvPr>
            <p:ph idx="1"/>
          </p:nvPr>
        </p:nvSpPr>
        <p:spPr>
          <a:xfrm>
            <a:off x="838200" y="1825625"/>
            <a:ext cx="6205538" cy="4351338"/>
          </a:xfrm>
        </p:spPr>
        <p:txBody>
          <a:bodyPr>
            <a:normAutofit fontScale="92500" lnSpcReduction="10000"/>
          </a:bodyPr>
          <a:lstStyle/>
          <a:p>
            <a:r>
              <a:rPr lang="pl-PL" dirty="0"/>
              <a:t>Zamykaj kran podczas mycia zębów i golenia</a:t>
            </a:r>
          </a:p>
          <a:p>
            <a:r>
              <a:rPr lang="pl-PL" dirty="0"/>
              <a:t>Skróć czas prysznica, zrezygnuj z kąpieli w wannie</a:t>
            </a:r>
          </a:p>
          <a:p>
            <a:r>
              <a:rPr lang="pl-PL" dirty="0"/>
              <a:t>Zainstaluj oszczędne baterie, </a:t>
            </a:r>
            <a:r>
              <a:rPr lang="pl-PL" dirty="0" err="1"/>
              <a:t>perlatory</a:t>
            </a:r>
            <a:r>
              <a:rPr lang="pl-PL" dirty="0"/>
              <a:t> </a:t>
            </a:r>
          </a:p>
          <a:p>
            <a:r>
              <a:rPr lang="pl-PL" dirty="0"/>
              <a:t>Wybierz baterie jednouchwytowe, termostatyczne lub automatyczne</a:t>
            </a:r>
          </a:p>
          <a:p>
            <a:r>
              <a:rPr lang="pl-PL" dirty="0"/>
              <a:t>Używaj wody po ręcznym praniu czy gotowaniu do spłukiwania toalety</a:t>
            </a:r>
          </a:p>
          <a:p>
            <a:r>
              <a:rPr lang="pl-PL" dirty="0"/>
              <a:t>Używaj programów oszczędzających zużycie wody w pralkach i zmywarkach</a:t>
            </a:r>
          </a:p>
        </p:txBody>
      </p:sp>
      <p:pic>
        <p:nvPicPr>
          <p:cNvPr id="5" name="Obraz 4">
            <a:extLst>
              <a:ext uri="{FF2B5EF4-FFF2-40B4-BE49-F238E27FC236}">
                <a16:creationId xmlns:a16="http://schemas.microsoft.com/office/drawing/2014/main" id="{A4CC83AC-BC3E-A1DE-83E5-37D1F1A52FD1}"/>
              </a:ext>
            </a:extLst>
          </p:cNvPr>
          <p:cNvPicPr>
            <a:picLocks noChangeAspect="1"/>
          </p:cNvPicPr>
          <p:nvPr/>
        </p:nvPicPr>
        <p:blipFill>
          <a:blip r:embed="rId2"/>
          <a:stretch>
            <a:fillRect/>
          </a:stretch>
        </p:blipFill>
        <p:spPr>
          <a:xfrm rot="2634988">
            <a:off x="8408795" y="1433514"/>
            <a:ext cx="2790826" cy="2790826"/>
          </a:xfrm>
          <a:prstGeom prst="rect">
            <a:avLst/>
          </a:prstGeom>
          <a:effectLst>
            <a:glow rad="368300">
              <a:schemeClr val="accent1">
                <a:alpha val="40000"/>
              </a:schemeClr>
            </a:glow>
          </a:effectLst>
        </p:spPr>
      </p:pic>
      <p:pic>
        <p:nvPicPr>
          <p:cNvPr id="6" name="Obraz 5">
            <a:extLst>
              <a:ext uri="{FF2B5EF4-FFF2-40B4-BE49-F238E27FC236}">
                <a16:creationId xmlns:a16="http://schemas.microsoft.com/office/drawing/2014/main" id="{2773F3A8-EE52-A5E2-A2DB-A715D1980818}"/>
              </a:ext>
            </a:extLst>
          </p:cNvPr>
          <p:cNvPicPr>
            <a:picLocks noChangeAspect="1"/>
          </p:cNvPicPr>
          <p:nvPr/>
        </p:nvPicPr>
        <p:blipFill>
          <a:blip r:embed="rId3"/>
          <a:stretch>
            <a:fillRect/>
          </a:stretch>
        </p:blipFill>
        <p:spPr>
          <a:xfrm>
            <a:off x="8094470" y="5016691"/>
            <a:ext cx="3419475" cy="1333500"/>
          </a:xfrm>
          <a:prstGeom prst="rect">
            <a:avLst/>
          </a:prstGeom>
          <a:effectLst>
            <a:glow rad="787400">
              <a:schemeClr val="accent1">
                <a:alpha val="40000"/>
              </a:schemeClr>
            </a:glow>
          </a:effectLst>
        </p:spPr>
      </p:pic>
    </p:spTree>
    <p:extLst>
      <p:ext uri="{BB962C8B-B14F-4D97-AF65-F5344CB8AC3E}">
        <p14:creationId xmlns:p14="http://schemas.microsoft.com/office/powerpoint/2010/main" val="9055760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A65D7B45-83CA-CD77-1E62-F958965D7747}"/>
              </a:ext>
            </a:extLst>
          </p:cNvPr>
          <p:cNvSpPr>
            <a:spLocks noGrp="1"/>
          </p:cNvSpPr>
          <p:nvPr>
            <p:ph idx="1"/>
          </p:nvPr>
        </p:nvSpPr>
        <p:spPr>
          <a:xfrm>
            <a:off x="361953" y="614363"/>
            <a:ext cx="5615211" cy="5562600"/>
          </a:xfrm>
        </p:spPr>
        <p:txBody>
          <a:bodyPr>
            <a:normAutofit fontScale="92500"/>
          </a:bodyPr>
          <a:lstStyle/>
          <a:p>
            <a:pPr marL="0" indent="0">
              <a:buNone/>
            </a:pPr>
            <a:endParaRPr lang="pl-PL" sz="1800" b="0" i="0" u="none" strike="noStrike" baseline="0" dirty="0">
              <a:solidFill>
                <a:srgbClr val="000000"/>
              </a:solidFill>
              <a:latin typeface="Open Sans"/>
            </a:endParaRPr>
          </a:p>
          <a:p>
            <a:r>
              <a:rPr lang="pl-PL" b="0" i="0" u="none" strike="noStrike" baseline="0" dirty="0">
                <a:solidFill>
                  <a:srgbClr val="000000"/>
                </a:solidFill>
              </a:rPr>
              <a:t>Dokonuj  przeglądów instalacji wodnej w domu by likwidować przecieki</a:t>
            </a:r>
          </a:p>
          <a:p>
            <a:r>
              <a:rPr lang="pl-PL" b="0" i="0" u="none" strike="noStrike" baseline="0" dirty="0">
                <a:solidFill>
                  <a:srgbClr val="000000"/>
                </a:solidFill>
              </a:rPr>
              <a:t>Zbieraj deszczówkę, którą można wykorzystać w przydomowych ogródkach</a:t>
            </a:r>
          </a:p>
          <a:p>
            <a:r>
              <a:rPr lang="pl-PL" b="0" i="0" u="none" strike="noStrike" baseline="0" dirty="0">
                <a:solidFill>
                  <a:srgbClr val="000000"/>
                </a:solidFill>
              </a:rPr>
              <a:t>Wodę mineralną zamień na kranówkę</a:t>
            </a:r>
          </a:p>
          <a:p>
            <a:r>
              <a:rPr lang="pl-PL" dirty="0">
                <a:solidFill>
                  <a:srgbClr val="000000"/>
                </a:solidFill>
              </a:rPr>
              <a:t>Korzystaj z dotacji na działania ekologiczne wspierające oszczędzanie wody</a:t>
            </a:r>
          </a:p>
          <a:p>
            <a:r>
              <a:rPr lang="pl-PL" dirty="0">
                <a:effectLst/>
                <a:ea typeface="Calibri" panose="020F0502020204030204" pitchFamily="34" charset="0"/>
                <a:cs typeface="Times New Roman" panose="02020603050405020304" pitchFamily="18" charset="0"/>
              </a:rPr>
              <a:t>Ogranicz zużycie wody wodociągowej do podlewania trawników, napełniania basenów, oczek wodnych.</a:t>
            </a:r>
          </a:p>
          <a:p>
            <a:endParaRPr lang="pl-PL" dirty="0"/>
          </a:p>
        </p:txBody>
      </p:sp>
      <p:pic>
        <p:nvPicPr>
          <p:cNvPr id="7" name="Obraz 6">
            <a:extLst>
              <a:ext uri="{FF2B5EF4-FFF2-40B4-BE49-F238E27FC236}">
                <a16:creationId xmlns:a16="http://schemas.microsoft.com/office/drawing/2014/main" id="{F9732711-22C8-74BC-4811-93F1E9FE0185}"/>
              </a:ext>
            </a:extLst>
          </p:cNvPr>
          <p:cNvPicPr>
            <a:picLocks noChangeAspect="1"/>
          </p:cNvPicPr>
          <p:nvPr/>
        </p:nvPicPr>
        <p:blipFill>
          <a:blip r:embed="rId2"/>
          <a:srcRect l="26756" t="-761" r="18446" b="1"/>
          <a:stretch/>
        </p:blipFill>
        <p:spPr>
          <a:xfrm>
            <a:off x="8543923" y="285750"/>
            <a:ext cx="3286125" cy="3388494"/>
          </a:xfrm>
          <a:prstGeom prst="rect">
            <a:avLst/>
          </a:prstGeom>
        </p:spPr>
      </p:pic>
      <p:sp>
        <p:nvSpPr>
          <p:cNvPr id="9" name="pole tekstowe 8">
            <a:extLst>
              <a:ext uri="{FF2B5EF4-FFF2-40B4-BE49-F238E27FC236}">
                <a16:creationId xmlns:a16="http://schemas.microsoft.com/office/drawing/2014/main" id="{40E6F7DB-3819-4B56-C4BE-F847D75319AE}"/>
              </a:ext>
            </a:extLst>
          </p:cNvPr>
          <p:cNvSpPr txBox="1"/>
          <p:nvPr/>
        </p:nvSpPr>
        <p:spPr>
          <a:xfrm>
            <a:off x="8543922" y="3790151"/>
            <a:ext cx="3457577" cy="1200329"/>
          </a:xfrm>
          <a:prstGeom prst="rect">
            <a:avLst/>
          </a:prstGeom>
          <a:noFill/>
        </p:spPr>
        <p:txBody>
          <a:bodyPr wrap="square" rtlCol="0">
            <a:spAutoFit/>
          </a:bodyPr>
          <a:lstStyle/>
          <a:p>
            <a:r>
              <a:rPr lang="pl-PL" dirty="0"/>
              <a:t>Zbiornik na deszczówkę</a:t>
            </a:r>
          </a:p>
          <a:p>
            <a:r>
              <a:rPr lang="pl-PL" dirty="0"/>
              <a:t> w Centrum Oświatowym w </a:t>
            </a:r>
            <a:r>
              <a:rPr lang="pl-PL" dirty="0">
                <a:latin typeface="Open Sans"/>
              </a:rPr>
              <a:t>Koszycach</a:t>
            </a:r>
          </a:p>
          <a:p>
            <a:endParaRPr lang="pl-PL" dirty="0"/>
          </a:p>
        </p:txBody>
      </p:sp>
      <p:pic>
        <p:nvPicPr>
          <p:cNvPr id="11" name="Obraz 10">
            <a:extLst>
              <a:ext uri="{FF2B5EF4-FFF2-40B4-BE49-F238E27FC236}">
                <a16:creationId xmlns:a16="http://schemas.microsoft.com/office/drawing/2014/main" id="{ACCBCEC5-5AA9-2C7F-7DB1-12CE895D5DD1}"/>
              </a:ext>
            </a:extLst>
          </p:cNvPr>
          <p:cNvPicPr>
            <a:picLocks noChangeAspect="1"/>
          </p:cNvPicPr>
          <p:nvPr/>
        </p:nvPicPr>
        <p:blipFill>
          <a:blip r:embed="rId3"/>
          <a:srcRect l="27317" t="13656" r="37648"/>
          <a:stretch/>
        </p:blipFill>
        <p:spPr>
          <a:xfrm>
            <a:off x="5977164" y="3429000"/>
            <a:ext cx="2329085" cy="3218930"/>
          </a:xfrm>
          <a:prstGeom prst="rect">
            <a:avLst/>
          </a:prstGeom>
        </p:spPr>
      </p:pic>
      <p:sp>
        <p:nvSpPr>
          <p:cNvPr id="17" name="pole tekstowe 16">
            <a:extLst>
              <a:ext uri="{FF2B5EF4-FFF2-40B4-BE49-F238E27FC236}">
                <a16:creationId xmlns:a16="http://schemas.microsoft.com/office/drawing/2014/main" id="{7AA9420D-3CFD-CED7-63A4-EB10F2705256}"/>
              </a:ext>
            </a:extLst>
          </p:cNvPr>
          <p:cNvSpPr txBox="1"/>
          <p:nvPr/>
        </p:nvSpPr>
        <p:spPr>
          <a:xfrm>
            <a:off x="8543922" y="5528673"/>
            <a:ext cx="3286125" cy="923330"/>
          </a:xfrm>
          <a:prstGeom prst="rect">
            <a:avLst/>
          </a:prstGeom>
          <a:noFill/>
        </p:spPr>
        <p:txBody>
          <a:bodyPr wrap="square" rtlCol="0">
            <a:spAutoFit/>
          </a:bodyPr>
          <a:lstStyle/>
          <a:p>
            <a:r>
              <a:rPr lang="pl-PL" sz="1800" b="0" i="0" u="none" strike="noStrike" baseline="0" dirty="0">
                <a:solidFill>
                  <a:srgbClr val="000000"/>
                </a:solidFill>
                <a:latin typeface="Open Sans"/>
              </a:rPr>
              <a:t>Zbiornik na deszczówkę przy budynku </a:t>
            </a:r>
          </a:p>
          <a:p>
            <a:r>
              <a:rPr lang="pl-PL" sz="1800" b="0" i="0" u="none" strike="noStrike" baseline="0" dirty="0">
                <a:solidFill>
                  <a:srgbClr val="000000"/>
                </a:solidFill>
                <a:latin typeface="Open Sans"/>
              </a:rPr>
              <a:t>Senior + w Książnicach Małych</a:t>
            </a:r>
            <a:endParaRPr lang="pl-PL" dirty="0"/>
          </a:p>
        </p:txBody>
      </p:sp>
    </p:spTree>
    <p:extLst>
      <p:ext uri="{BB962C8B-B14F-4D97-AF65-F5344CB8AC3E}">
        <p14:creationId xmlns:p14="http://schemas.microsoft.com/office/powerpoint/2010/main" val="39920500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alpha val="85000"/>
                <a:lumMod val="2000"/>
                <a:lumOff val="98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412F132-C5BC-E971-4138-ECC87B066822}"/>
              </a:ext>
            </a:extLst>
          </p:cNvPr>
          <p:cNvSpPr>
            <a:spLocks noGrp="1"/>
          </p:cNvSpPr>
          <p:nvPr>
            <p:ph type="title"/>
          </p:nvPr>
        </p:nvSpPr>
        <p:spPr>
          <a:xfrm>
            <a:off x="838200" y="476250"/>
            <a:ext cx="10515600" cy="1009650"/>
          </a:xfrm>
        </p:spPr>
        <p:txBody>
          <a:bodyPr>
            <a:normAutofit fontScale="90000"/>
          </a:bodyPr>
          <a:lstStyle/>
          <a:p>
            <a:pPr algn="ctr"/>
            <a:r>
              <a:rPr lang="pl-PL" dirty="0"/>
              <a:t>Koszycka kranówka</a:t>
            </a:r>
            <a:br>
              <a:rPr lang="pl-PL" dirty="0"/>
            </a:br>
            <a:endParaRPr lang="pl-PL" dirty="0"/>
          </a:p>
        </p:txBody>
      </p:sp>
      <p:sp>
        <p:nvSpPr>
          <p:cNvPr id="3" name="Symbol zastępczy zawartości 2">
            <a:extLst>
              <a:ext uri="{FF2B5EF4-FFF2-40B4-BE49-F238E27FC236}">
                <a16:creationId xmlns:a16="http://schemas.microsoft.com/office/drawing/2014/main" id="{CFC148DE-A183-AA5D-2876-95EB5CE47384}"/>
              </a:ext>
            </a:extLst>
          </p:cNvPr>
          <p:cNvSpPr>
            <a:spLocks noGrp="1"/>
          </p:cNvSpPr>
          <p:nvPr>
            <p:ph idx="1"/>
          </p:nvPr>
        </p:nvSpPr>
        <p:spPr>
          <a:xfrm>
            <a:off x="285750" y="2971800"/>
            <a:ext cx="8315325" cy="3243262"/>
          </a:xfrm>
        </p:spPr>
        <p:txBody>
          <a:bodyPr>
            <a:normAutofit fontScale="92500" lnSpcReduction="10000"/>
          </a:bodyPr>
          <a:lstStyle/>
          <a:p>
            <a:pPr marL="0" indent="0" algn="just">
              <a:buNone/>
            </a:pPr>
            <a:r>
              <a:rPr lang="pl-PL" sz="2200" b="0" i="0" dirty="0">
                <a:solidFill>
                  <a:srgbClr val="000000"/>
                </a:solidFill>
                <a:effectLst/>
                <a:latin typeface="Open Sans"/>
              </a:rPr>
              <a:t>Pojawiający się kamień na urządzeniach np. w czajnikach, nie świadczy o złej jakości wody, ale o zawartych w niej składnikach mineralnych takich jak magnez czy wapń, które są niezbędne dla organizmu ludzkiego. Tak samo chlor stosowany do dezynfekcji wody nie jest szkodliwy wręcz przeciwnie daje pewność, że woda pozbawiona jest zagrożeń mikrobiologicznych.</a:t>
            </a:r>
            <a:endParaRPr lang="pl-PL" sz="2200" dirty="0">
              <a:effectLst/>
              <a:latin typeface="Open Sans"/>
            </a:endParaRPr>
          </a:p>
          <a:p>
            <a:pPr algn="just" rtl="0">
              <a:buNone/>
            </a:pPr>
            <a:endParaRPr lang="pl-PL" sz="2200" b="0" i="0" dirty="0">
              <a:solidFill>
                <a:srgbClr val="000000"/>
              </a:solidFill>
              <a:effectLst/>
              <a:latin typeface="Open Sans"/>
            </a:endParaRPr>
          </a:p>
          <a:p>
            <a:pPr marL="0" indent="0" algn="just" rtl="0">
              <a:buNone/>
            </a:pPr>
            <a:r>
              <a:rPr lang="pl-PL" sz="2200" b="0" i="0" dirty="0">
                <a:solidFill>
                  <a:srgbClr val="000000"/>
                </a:solidFill>
                <a:effectLst/>
                <a:latin typeface="Open Sans"/>
              </a:rPr>
              <a:t>Kranówka to także zmniejszanie wytwarzania plastiku i oszczędność, gdyż obecnie cena 1 m3 wody na terenie Gminy Koszyce to 4,92 zł brutto a co za tym idzie 1 litr wody wodociągowej kosztuje 0,0049 złotego, czyli mniej niż 1 grosz.</a:t>
            </a:r>
            <a:endParaRPr lang="pl-PL" sz="2200" dirty="0">
              <a:effectLst/>
              <a:latin typeface="Open Sans"/>
            </a:endParaRPr>
          </a:p>
          <a:p>
            <a:pPr marL="0" indent="0">
              <a:buNone/>
            </a:pPr>
            <a:endParaRPr lang="pl-PL" dirty="0"/>
          </a:p>
        </p:txBody>
      </p:sp>
      <p:sp>
        <p:nvSpPr>
          <p:cNvPr id="4" name="Rectangle 1">
            <a:extLst>
              <a:ext uri="{FF2B5EF4-FFF2-40B4-BE49-F238E27FC236}">
                <a16:creationId xmlns:a16="http://schemas.microsoft.com/office/drawing/2014/main" id="{18AEEE4B-6F35-0680-990F-18719587B41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l-PL"/>
          </a:p>
        </p:txBody>
      </p:sp>
      <p:pic>
        <p:nvPicPr>
          <p:cNvPr id="7" name="Obraz 6">
            <a:extLst>
              <a:ext uri="{FF2B5EF4-FFF2-40B4-BE49-F238E27FC236}">
                <a16:creationId xmlns:a16="http://schemas.microsoft.com/office/drawing/2014/main" id="{AFDEE481-CF4F-0925-46F6-92C5A41EB068}"/>
              </a:ext>
            </a:extLst>
          </p:cNvPr>
          <p:cNvPicPr>
            <a:picLocks noChangeAspect="1"/>
          </p:cNvPicPr>
          <p:nvPr/>
        </p:nvPicPr>
        <p:blipFill>
          <a:blip r:embed="rId2">
            <a:extLst>
              <a:ext uri="{28A0092B-C50C-407E-A947-70E740481C1C}">
                <a14:useLocalDpi xmlns:a14="http://schemas.microsoft.com/office/drawing/2010/main" val="0"/>
              </a:ext>
            </a:extLst>
          </a:blip>
          <a:srcRect l="5791" t="3210" r="6013" b="7825"/>
          <a:stretch/>
        </p:blipFill>
        <p:spPr>
          <a:xfrm>
            <a:off x="9353550" y="2982634"/>
            <a:ext cx="1885950" cy="2771769"/>
          </a:xfrm>
          <a:prstGeom prst="rect">
            <a:avLst/>
          </a:prstGeom>
        </p:spPr>
      </p:pic>
      <p:sp>
        <p:nvSpPr>
          <p:cNvPr id="8" name="pole tekstowe 7">
            <a:extLst>
              <a:ext uri="{FF2B5EF4-FFF2-40B4-BE49-F238E27FC236}">
                <a16:creationId xmlns:a16="http://schemas.microsoft.com/office/drawing/2014/main" id="{0D46ACE2-0025-9B89-3C9B-93371BCDA4EE}"/>
              </a:ext>
            </a:extLst>
          </p:cNvPr>
          <p:cNvSpPr txBox="1"/>
          <p:nvPr/>
        </p:nvSpPr>
        <p:spPr>
          <a:xfrm rot="10800000" flipV="1">
            <a:off x="285750" y="1087994"/>
            <a:ext cx="11444287" cy="1631216"/>
          </a:xfrm>
          <a:prstGeom prst="rect">
            <a:avLst/>
          </a:prstGeom>
          <a:noFill/>
        </p:spPr>
        <p:txBody>
          <a:bodyPr wrap="square" rtlCol="0">
            <a:spAutoFit/>
          </a:bodyPr>
          <a:lstStyle/>
          <a:p>
            <a:r>
              <a:rPr lang="pl-PL" sz="2000" dirty="0">
                <a:latin typeface="Open Sans"/>
              </a:rPr>
              <a:t>Gminne Przedsiębiorstwo Gospodarki Komunalnej w Koszycach z ujęć wód głębinowych dostarcza mieszkańcom wodę wodociągową posiadającą parametry odpowiadające wodom butelkowym dostępnych na rynku. Woda ta spełnia rygorystyczne normy dla wody przeznaczonej do spożycia. Badana jest regularnie celem monitoringu jakości wody. Wieloetapowe procesy uzdatniania sprawiają, że woda jest bezpieczna do spożycia.</a:t>
            </a:r>
          </a:p>
        </p:txBody>
      </p:sp>
    </p:spTree>
    <p:extLst>
      <p:ext uri="{BB962C8B-B14F-4D97-AF65-F5344CB8AC3E}">
        <p14:creationId xmlns:p14="http://schemas.microsoft.com/office/powerpoint/2010/main" val="37257975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43138C45-6455-02E6-FCD8-BB310AD9B53C}"/>
              </a:ext>
            </a:extLst>
          </p:cNvPr>
          <p:cNvSpPr>
            <a:spLocks noGrp="1"/>
          </p:cNvSpPr>
          <p:nvPr>
            <p:ph idx="1"/>
          </p:nvPr>
        </p:nvSpPr>
        <p:spPr>
          <a:xfrm>
            <a:off x="838200" y="1100138"/>
            <a:ext cx="10515600" cy="2200275"/>
          </a:xfrm>
        </p:spPr>
        <p:txBody>
          <a:bodyPr/>
          <a:lstStyle/>
          <a:p>
            <a:pPr marL="0" indent="0" algn="ctr">
              <a:buNone/>
            </a:pPr>
            <a:r>
              <a:rPr lang="pl-PL" dirty="0"/>
              <a:t>Realizacja wspomnianych zagadnień mających wpływ na oszczędzanie wody będzie mieć pozytywne oddziaływanie na naszą trudną sytuacje hydrologiczną.</a:t>
            </a:r>
          </a:p>
          <a:p>
            <a:pPr marL="0" indent="0">
              <a:buNone/>
            </a:pPr>
            <a:endParaRPr lang="pl-PL" dirty="0"/>
          </a:p>
        </p:txBody>
      </p:sp>
      <p:pic>
        <p:nvPicPr>
          <p:cNvPr id="5" name="Obraz 4">
            <a:extLst>
              <a:ext uri="{FF2B5EF4-FFF2-40B4-BE49-F238E27FC236}">
                <a16:creationId xmlns:a16="http://schemas.microsoft.com/office/drawing/2014/main" id="{EE9C8210-BFA3-B674-9124-0C3FD7BF4B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2137" y="2828925"/>
            <a:ext cx="7953376" cy="3181351"/>
          </a:xfrm>
          <a:prstGeom prst="rect">
            <a:avLst/>
          </a:prstGeom>
        </p:spPr>
      </p:pic>
    </p:spTree>
    <p:extLst>
      <p:ext uri="{BB962C8B-B14F-4D97-AF65-F5344CB8AC3E}">
        <p14:creationId xmlns:p14="http://schemas.microsoft.com/office/powerpoint/2010/main" val="3679239007"/>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TotalTime>
  <Words>612</Words>
  <Application>Microsoft Office PowerPoint</Application>
  <PresentationFormat>Panoramiczny</PresentationFormat>
  <Paragraphs>44</Paragraphs>
  <Slides>10</Slides>
  <Notes>0</Notes>
  <HiddenSlides>0</HiddenSlides>
  <MMClips>0</MMClips>
  <ScaleCrop>false</ScaleCrop>
  <HeadingPairs>
    <vt:vector size="6" baseType="variant">
      <vt:variant>
        <vt:lpstr>Używane czcionki</vt:lpstr>
      </vt:variant>
      <vt:variant>
        <vt:i4>5</vt:i4>
      </vt:variant>
      <vt:variant>
        <vt:lpstr>Motyw</vt:lpstr>
      </vt:variant>
      <vt:variant>
        <vt:i4>1</vt:i4>
      </vt:variant>
      <vt:variant>
        <vt:lpstr>Tytuły slajdów</vt:lpstr>
      </vt:variant>
      <vt:variant>
        <vt:i4>10</vt:i4>
      </vt:variant>
    </vt:vector>
  </HeadingPairs>
  <TitlesOfParts>
    <vt:vector size="16" baseType="lpstr">
      <vt:lpstr>Arial</vt:lpstr>
      <vt:lpstr>Calibri</vt:lpstr>
      <vt:lpstr>Calibri Light</vt:lpstr>
      <vt:lpstr>Open Sans</vt:lpstr>
      <vt:lpstr>Verdana</vt:lpstr>
      <vt:lpstr>Motyw pakietu Office</vt:lpstr>
      <vt:lpstr>„Oszczędność wody a sytuacja hydrologiczna w Polsce”</vt:lpstr>
      <vt:lpstr>Czym jest woda?</vt:lpstr>
      <vt:lpstr>Prezentacja programu PowerPoint</vt:lpstr>
      <vt:lpstr>Prezentacja programu PowerPoint</vt:lpstr>
      <vt:lpstr>Prezentacja programu PowerPoint</vt:lpstr>
      <vt:lpstr>A co My możemy zrobić?</vt:lpstr>
      <vt:lpstr>Prezentacja programu PowerPoint</vt:lpstr>
      <vt:lpstr>Koszycka kranówka </vt:lpstr>
      <vt:lpstr>Prezentacja programu PowerPoint</vt:lpstr>
      <vt:lpstr>Dziękuje za uwagę!</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Mariola</dc:creator>
  <cp:lastModifiedBy>Mariola</cp:lastModifiedBy>
  <cp:revision>3</cp:revision>
  <dcterms:created xsi:type="dcterms:W3CDTF">2025-04-04T07:01:45Z</dcterms:created>
  <dcterms:modified xsi:type="dcterms:W3CDTF">2025-04-04T08:31:59Z</dcterms:modified>
</cp:coreProperties>
</file>