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87" r:id="rId3"/>
    <p:sldId id="307" r:id="rId4"/>
    <p:sldId id="308" r:id="rId5"/>
    <p:sldId id="310" r:id="rId6"/>
    <p:sldId id="311" r:id="rId7"/>
    <p:sldId id="312" r:id="rId8"/>
    <p:sldId id="313" r:id="rId9"/>
    <p:sldId id="316" r:id="rId10"/>
    <p:sldId id="317" r:id="rId11"/>
    <p:sldId id="318" r:id="rId12"/>
    <p:sldId id="309" r:id="rId13"/>
    <p:sldId id="314" r:id="rId14"/>
    <p:sldId id="315" r:id="rId15"/>
    <p:sldId id="319" r:id="rId16"/>
    <p:sldId id="286" r:id="rId17"/>
    <p:sldId id="281" r:id="rId18"/>
    <p:sldId id="280" r:id="rId19"/>
    <p:sldId id="282" r:id="rId20"/>
    <p:sldId id="283" r:id="rId21"/>
    <p:sldId id="284" r:id="rId22"/>
    <p:sldId id="256" r:id="rId23"/>
    <p:sldId id="257" r:id="rId24"/>
    <p:sldId id="288" r:id="rId25"/>
    <p:sldId id="289" r:id="rId26"/>
    <p:sldId id="290" r:id="rId27"/>
    <p:sldId id="291" r:id="rId28"/>
    <p:sldId id="292" r:id="rId29"/>
    <p:sldId id="304" r:id="rId30"/>
    <p:sldId id="294" r:id="rId31"/>
    <p:sldId id="258" r:id="rId32"/>
    <p:sldId id="259" r:id="rId33"/>
    <p:sldId id="260" r:id="rId34"/>
    <p:sldId id="261" r:id="rId35"/>
    <p:sldId id="296" r:id="rId36"/>
    <p:sldId id="297" r:id="rId37"/>
    <p:sldId id="298" r:id="rId38"/>
    <p:sldId id="299" r:id="rId39"/>
    <p:sldId id="263" r:id="rId40"/>
    <p:sldId id="264" r:id="rId41"/>
    <p:sldId id="265" r:id="rId42"/>
    <p:sldId id="267" r:id="rId43"/>
    <p:sldId id="272" r:id="rId44"/>
    <p:sldId id="273" r:id="rId45"/>
    <p:sldId id="270" r:id="rId46"/>
    <p:sldId id="271" r:id="rId47"/>
    <p:sldId id="275" r:id="rId48"/>
    <p:sldId id="276" r:id="rId49"/>
    <p:sldId id="277" r:id="rId50"/>
    <p:sldId id="278" r:id="rId51"/>
    <p:sldId id="279" r:id="rId52"/>
    <p:sldId id="303" r:id="rId53"/>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67F6E91-9F60-672C-87B6-2F4A095B9D4E}"/>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6AD07D26-1639-6E6A-1A22-44278BD0EF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239DBBDF-559F-6E33-5282-520CF9D19FB0}"/>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5" name="Symbol zastępczy stopki 4">
            <a:extLst>
              <a:ext uri="{FF2B5EF4-FFF2-40B4-BE49-F238E27FC236}">
                <a16:creationId xmlns:a16="http://schemas.microsoft.com/office/drawing/2014/main" id="{76AE3FB4-9579-3972-9A7E-C0DEC77DD24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CAFDD10-25F5-3E7B-7AE1-5BF29B1E482F}"/>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3334647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022CF6-6232-6540-3FB4-DFBBA9F6AFFC}"/>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4F829556-9EFD-A2F3-1F9F-BDC4B550E20F}"/>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FE0BE298-522C-FB0A-5F37-A144116353D6}"/>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5" name="Symbol zastępczy stopki 4">
            <a:extLst>
              <a:ext uri="{FF2B5EF4-FFF2-40B4-BE49-F238E27FC236}">
                <a16:creationId xmlns:a16="http://schemas.microsoft.com/office/drawing/2014/main" id="{6271BE9E-B483-3983-31CE-88FF537AC0D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B12E751D-F8A1-1FCF-6309-8B53B8A23979}"/>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4185757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BE5BA01F-C8B2-A93F-62A8-CD0B30D8CDCB}"/>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58D37654-DE93-AEF1-2AA4-D9C91FFA1F98}"/>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5B952EEA-5CA3-F38C-A572-1741057BB0EF}"/>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5" name="Symbol zastępczy stopki 4">
            <a:extLst>
              <a:ext uri="{FF2B5EF4-FFF2-40B4-BE49-F238E27FC236}">
                <a16:creationId xmlns:a16="http://schemas.microsoft.com/office/drawing/2014/main" id="{C90C00B5-3A41-5AD9-1987-2738F6CCDD4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FCC4D2C-ABB7-AC1E-CBAA-B3608D392908}"/>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510940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606B26A-0559-7A5C-14F7-8E0525B2A7D0}"/>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DC8E1BA2-FD4A-A65E-BE90-D8E744573FFA}"/>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893D1480-24BC-EA97-FAD5-D50ACB95A81C}"/>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5" name="Symbol zastępczy stopki 4">
            <a:extLst>
              <a:ext uri="{FF2B5EF4-FFF2-40B4-BE49-F238E27FC236}">
                <a16:creationId xmlns:a16="http://schemas.microsoft.com/office/drawing/2014/main" id="{25271C4F-951D-A809-D2DB-DAB93127C363}"/>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2D6442EC-63CF-733D-3330-8A28AB6A0875}"/>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1569393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D989E4-5133-7B4E-B24A-69A6E3A96CE1}"/>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7BEA004-2A9E-E1DB-A116-81A8C9A957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BBA6B3E9-BB68-3420-1C5C-E35DB41435F3}"/>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5" name="Symbol zastępczy stopki 4">
            <a:extLst>
              <a:ext uri="{FF2B5EF4-FFF2-40B4-BE49-F238E27FC236}">
                <a16:creationId xmlns:a16="http://schemas.microsoft.com/office/drawing/2014/main" id="{F4B12172-03D5-2357-A897-61721E1091B8}"/>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A220372-833B-442F-DFD2-66719982A7FF}"/>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2612503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2A0946D-42A9-8336-AA64-C6D8547E311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9FFDA696-10D3-0BC6-9CB9-16EA5336C940}"/>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4F873CD8-6150-EA7E-B106-BDD6FDD2EB4C}"/>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27AB89CE-852B-4C99-1C7C-E94761B9C5EA}"/>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6" name="Symbol zastępczy stopki 5">
            <a:extLst>
              <a:ext uri="{FF2B5EF4-FFF2-40B4-BE49-F238E27FC236}">
                <a16:creationId xmlns:a16="http://schemas.microsoft.com/office/drawing/2014/main" id="{CAD23CD9-9CD3-1DDE-9C43-9D78A76CC16A}"/>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11C2562B-6A1A-DAE1-3C37-C2F544014561}"/>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1012014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0758D16-99F6-0FB6-3544-1D74FE8E7E5F}"/>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98CB0FB-98C0-D75B-CD59-3B13FE0B86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BB626F03-7FA7-0BB3-2636-4E409E1C8A31}"/>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E7267B99-5A0B-B01D-0A0C-1E273B41C4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27223E4B-3DF5-25A1-DDEF-CEFFD7FF0CCC}"/>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55A7894D-33DA-F0FB-F3F9-F484AD9F8F2C}"/>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8" name="Symbol zastępczy stopki 7">
            <a:extLst>
              <a:ext uri="{FF2B5EF4-FFF2-40B4-BE49-F238E27FC236}">
                <a16:creationId xmlns:a16="http://schemas.microsoft.com/office/drawing/2014/main" id="{5C30F4E1-40D0-540D-A442-FE7C8664810A}"/>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F65AC817-7A7B-F9DF-8437-308C27433871}"/>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3566933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3E8FB0E-43E9-EDEC-4F82-4C40DE4B9D22}"/>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90708F03-1D92-7B8B-6DD5-E10DDDC5FF39}"/>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4" name="Symbol zastępczy stopki 3">
            <a:extLst>
              <a:ext uri="{FF2B5EF4-FFF2-40B4-BE49-F238E27FC236}">
                <a16:creationId xmlns:a16="http://schemas.microsoft.com/office/drawing/2014/main" id="{DF9C5FA9-3BC0-CC0E-6E86-B9738A43408D}"/>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D65568B8-0324-BFF6-65BC-1DFE2B30C572}"/>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448493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1DCF1A32-ACED-3600-5ADA-F8469E075E27}"/>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3" name="Symbol zastępczy stopki 2">
            <a:extLst>
              <a:ext uri="{FF2B5EF4-FFF2-40B4-BE49-F238E27FC236}">
                <a16:creationId xmlns:a16="http://schemas.microsoft.com/office/drawing/2014/main" id="{12807301-6878-3C86-4B08-6C5041C481E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D4F23F4-025F-0BF5-D57E-DC543730B10A}"/>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307536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7946471-FCCE-FECB-6FCB-998164C4689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FE4332D9-5EE2-C4D8-B48F-2462F28138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E1BAD7C8-B34F-320E-3259-05F1E6EA1A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FA559C4C-950B-8544-E191-57F9B6F15B20}"/>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6" name="Symbol zastępczy stopki 5">
            <a:extLst>
              <a:ext uri="{FF2B5EF4-FFF2-40B4-BE49-F238E27FC236}">
                <a16:creationId xmlns:a16="http://schemas.microsoft.com/office/drawing/2014/main" id="{E47D6896-8DEA-81C1-C5AF-E7DE978B3544}"/>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42D16369-20D3-AA87-AE96-77770E92F14A}"/>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3945587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DCF3377-FA11-47A6-2587-D79BD30BC8DF}"/>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9BCF7DED-0CC8-BAFE-E8D1-04D55DD262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B839C010-709A-59C3-5F2A-0E45AB932E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92E4F468-1CA2-5A5A-4AF7-384BC096FE85}"/>
              </a:ext>
            </a:extLst>
          </p:cNvPr>
          <p:cNvSpPr>
            <a:spLocks noGrp="1"/>
          </p:cNvSpPr>
          <p:nvPr>
            <p:ph type="dt" sz="half" idx="10"/>
          </p:nvPr>
        </p:nvSpPr>
        <p:spPr/>
        <p:txBody>
          <a:bodyPr/>
          <a:lstStyle/>
          <a:p>
            <a:fld id="{75B5E65F-71DD-4F82-8846-2645C47C5A78}" type="datetimeFigureOut">
              <a:rPr lang="pl-PL" smtClean="0"/>
              <a:t>13.06.2026</a:t>
            </a:fld>
            <a:endParaRPr lang="pl-PL"/>
          </a:p>
        </p:txBody>
      </p:sp>
      <p:sp>
        <p:nvSpPr>
          <p:cNvPr id="6" name="Symbol zastępczy stopki 5">
            <a:extLst>
              <a:ext uri="{FF2B5EF4-FFF2-40B4-BE49-F238E27FC236}">
                <a16:creationId xmlns:a16="http://schemas.microsoft.com/office/drawing/2014/main" id="{CE00F6BB-8854-C861-DEA0-14981C63A745}"/>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7EA67784-CB99-6925-CED2-0CC6302343F3}"/>
              </a:ext>
            </a:extLst>
          </p:cNvPr>
          <p:cNvSpPr>
            <a:spLocks noGrp="1"/>
          </p:cNvSpPr>
          <p:nvPr>
            <p:ph type="sldNum" sz="quarter" idx="12"/>
          </p:nvPr>
        </p:nvSpPr>
        <p:spPr/>
        <p:txBody>
          <a:bodyPr/>
          <a:lstStyle/>
          <a:p>
            <a:fld id="{3C96D98A-D71C-4FEC-AC19-F8C78E17D9F8}" type="slidenum">
              <a:rPr lang="pl-PL" smtClean="0"/>
              <a:t>‹#›</a:t>
            </a:fld>
            <a:endParaRPr lang="pl-PL"/>
          </a:p>
        </p:txBody>
      </p:sp>
    </p:spTree>
    <p:extLst>
      <p:ext uri="{BB962C8B-B14F-4D97-AF65-F5344CB8AC3E}">
        <p14:creationId xmlns:p14="http://schemas.microsoft.com/office/powerpoint/2010/main" val="2009713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23359FA8-CFAF-D867-BCC6-08B6B44CD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A76962C7-1D6F-FF19-8F42-530B31F7B7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BAACD110-FA52-A68B-67EF-826359B0F3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B5E65F-71DD-4F82-8846-2645C47C5A78}" type="datetimeFigureOut">
              <a:rPr lang="pl-PL" smtClean="0"/>
              <a:t>13.06.2026</a:t>
            </a:fld>
            <a:endParaRPr lang="pl-PL"/>
          </a:p>
        </p:txBody>
      </p:sp>
      <p:sp>
        <p:nvSpPr>
          <p:cNvPr id="5" name="Symbol zastępczy stopki 4">
            <a:extLst>
              <a:ext uri="{FF2B5EF4-FFF2-40B4-BE49-F238E27FC236}">
                <a16:creationId xmlns:a16="http://schemas.microsoft.com/office/drawing/2014/main" id="{0A4C0996-2207-9544-74E6-54A46F8126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796ED8D7-EE51-3A33-6485-6E3E6D4B38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96D98A-D71C-4FEC-AC19-F8C78E17D9F8}" type="slidenum">
              <a:rPr lang="pl-PL" smtClean="0"/>
              <a:t>‹#›</a:t>
            </a:fld>
            <a:endParaRPr lang="pl-PL"/>
          </a:p>
        </p:txBody>
      </p:sp>
    </p:spTree>
    <p:extLst>
      <p:ext uri="{BB962C8B-B14F-4D97-AF65-F5344CB8AC3E}">
        <p14:creationId xmlns:p14="http://schemas.microsoft.com/office/powerpoint/2010/main" val="4291273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emf"/><Relationship Id="rId1" Type="http://schemas.openxmlformats.org/officeDocument/2006/relationships/slideLayout" Target="../slideLayouts/slideLayout7.xml"/><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F835A060-D2B3-0CE3-516C-182ACF4F1FF2}"/>
              </a:ext>
            </a:extLst>
          </p:cNvPr>
          <p:cNvSpPr txBox="1"/>
          <p:nvPr/>
        </p:nvSpPr>
        <p:spPr>
          <a:xfrm>
            <a:off x="498356" y="243763"/>
            <a:ext cx="10385298" cy="2154436"/>
          </a:xfrm>
          <a:prstGeom prst="rect">
            <a:avLst/>
          </a:prstGeom>
          <a:noFill/>
        </p:spPr>
        <p:txBody>
          <a:bodyPr wrap="square">
            <a:spAutoFit/>
          </a:bodyPr>
          <a:lstStyle/>
          <a:p>
            <a:pPr algn="ctr"/>
            <a:r>
              <a:rPr lang="pl-PL" sz="4000" b="1" dirty="0"/>
              <a:t>Akcja informacyjno-edukacyjna dla grup opiniotwórczych z terenu Gminy Koszyce </a:t>
            </a:r>
          </a:p>
          <a:p>
            <a:pPr algn="ctr"/>
            <a:r>
              <a:rPr lang="pl-PL" sz="5400" b="1" dirty="0">
                <a:solidFill>
                  <a:srgbClr val="FF0000"/>
                </a:solidFill>
              </a:rPr>
              <a:t>09 grudnia 2025 r.  </a:t>
            </a:r>
          </a:p>
        </p:txBody>
      </p:sp>
      <p:pic>
        <p:nvPicPr>
          <p:cNvPr id="6" name="Obraz 5">
            <a:extLst>
              <a:ext uri="{FF2B5EF4-FFF2-40B4-BE49-F238E27FC236}">
                <a16:creationId xmlns:a16="http://schemas.microsoft.com/office/drawing/2014/main" id="{949BB7D1-4324-8DBF-6EEE-3042B312D732}"/>
              </a:ext>
            </a:extLst>
          </p:cNvPr>
          <p:cNvPicPr>
            <a:picLocks noChangeAspect="1"/>
          </p:cNvPicPr>
          <p:nvPr/>
        </p:nvPicPr>
        <p:blipFill>
          <a:blip r:embed="rId2"/>
          <a:stretch>
            <a:fillRect/>
          </a:stretch>
        </p:blipFill>
        <p:spPr>
          <a:xfrm>
            <a:off x="1885949" y="2578178"/>
            <a:ext cx="7806691" cy="4036059"/>
          </a:xfrm>
          <a:prstGeom prst="rect">
            <a:avLst/>
          </a:prstGeom>
        </p:spPr>
      </p:pic>
    </p:spTree>
    <p:extLst>
      <p:ext uri="{BB962C8B-B14F-4D97-AF65-F5344CB8AC3E}">
        <p14:creationId xmlns:p14="http://schemas.microsoft.com/office/powerpoint/2010/main" val="2073514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B4D973CC-BE41-1E20-DE6F-AF224F771775}"/>
              </a:ext>
            </a:extLst>
          </p:cNvPr>
          <p:cNvSpPr txBox="1"/>
          <p:nvPr/>
        </p:nvSpPr>
        <p:spPr>
          <a:xfrm>
            <a:off x="441198" y="747559"/>
            <a:ext cx="10257282" cy="6001643"/>
          </a:xfrm>
          <a:prstGeom prst="rect">
            <a:avLst/>
          </a:prstGeom>
          <a:noFill/>
        </p:spPr>
        <p:txBody>
          <a:bodyPr wrap="square">
            <a:spAutoFit/>
          </a:bodyPr>
          <a:lstStyle/>
          <a:p>
            <a:r>
              <a:rPr lang="pl-PL" sz="2400" dirty="0"/>
              <a:t>Ankieta zawierała informacje na temat:</a:t>
            </a:r>
          </a:p>
          <a:p>
            <a:endParaRPr lang="pl-PL" sz="2400" dirty="0"/>
          </a:p>
          <a:p>
            <a:pPr algn="just"/>
            <a:r>
              <a:rPr lang="pl-PL" sz="2400" dirty="0"/>
              <a:t>- posiadanego źródła ciepła, </a:t>
            </a:r>
          </a:p>
          <a:p>
            <a:pPr algn="just"/>
            <a:r>
              <a:rPr lang="pl-PL" sz="2400" dirty="0"/>
              <a:t>- klasy kotła, </a:t>
            </a:r>
          </a:p>
          <a:p>
            <a:pPr algn="just"/>
            <a:r>
              <a:rPr lang="pl-PL" sz="2400" dirty="0"/>
              <a:t>- ogólnego stanu budynku,</a:t>
            </a:r>
          </a:p>
          <a:p>
            <a:pPr algn="just"/>
            <a:r>
              <a:rPr lang="pl-PL" sz="2400" dirty="0"/>
              <a:t>- czy budynek wymaga termomodernizacji, </a:t>
            </a:r>
          </a:p>
          <a:p>
            <a:pPr algn="just"/>
            <a:r>
              <a:rPr lang="pl-PL" sz="2400" dirty="0"/>
              <a:t>- czy w budynku, w okresie grzewczym panuje komfort cieplny,</a:t>
            </a:r>
          </a:p>
          <a:p>
            <a:pPr algn="just"/>
            <a:r>
              <a:rPr lang="pl-PL" sz="2400" dirty="0"/>
              <a:t>- jaki jest średni miesięczny koszt zakupu energii cieplnej (w tym </a:t>
            </a:r>
            <a:r>
              <a:rPr lang="pl-PL" sz="2400" dirty="0" err="1"/>
              <a:t>węgla,drewna</a:t>
            </a:r>
            <a:r>
              <a:rPr lang="pl-PL" sz="2400" dirty="0"/>
              <a:t>, gazu ) w okresie grzewczym,</a:t>
            </a:r>
          </a:p>
          <a:p>
            <a:pPr algn="just"/>
            <a:r>
              <a:rPr lang="pl-PL" sz="2400" dirty="0"/>
              <a:t>- jaki jest średni miesięczny koszt zakupu energii elektrycznej dla gospodarstwa domowego,</a:t>
            </a:r>
          </a:p>
          <a:p>
            <a:pPr marL="342900" indent="-342900" algn="just">
              <a:buFontTx/>
              <a:buChar char="-"/>
            </a:pPr>
            <a:r>
              <a:rPr lang="pl-PL" sz="2400" dirty="0"/>
              <a:t>jaki był średni, miesięczny dochód gospodarstwa domowego na osobę                          w poprzednim roku.</a:t>
            </a:r>
          </a:p>
          <a:p>
            <a:pPr marL="342900" indent="-342900" algn="just">
              <a:buFontTx/>
              <a:buChar char="-"/>
            </a:pPr>
            <a:endParaRPr lang="pl-PL" sz="2400" dirty="0"/>
          </a:p>
          <a:p>
            <a:pPr algn="just"/>
            <a:r>
              <a:rPr lang="pl-PL" sz="2400" dirty="0"/>
              <a:t>Ankieta posłużyła opracowaniu rekomendacji działań dla osób zagrożonych ubóstwem energetycznym oraz rozeznania zjawiska.</a:t>
            </a:r>
          </a:p>
        </p:txBody>
      </p:sp>
      <p:pic>
        <p:nvPicPr>
          <p:cNvPr id="5" name="Obraz 4">
            <a:extLst>
              <a:ext uri="{FF2B5EF4-FFF2-40B4-BE49-F238E27FC236}">
                <a16:creationId xmlns:a16="http://schemas.microsoft.com/office/drawing/2014/main" id="{DCAB0EA2-3D67-EEF8-A7D5-77AE70530A53}"/>
              </a:ext>
            </a:extLst>
          </p:cNvPr>
          <p:cNvPicPr>
            <a:picLocks noChangeAspect="1"/>
          </p:cNvPicPr>
          <p:nvPr/>
        </p:nvPicPr>
        <p:blipFill>
          <a:blip r:embed="rId2"/>
          <a:stretch>
            <a:fillRect/>
          </a:stretch>
        </p:blipFill>
        <p:spPr>
          <a:xfrm>
            <a:off x="2521575" y="0"/>
            <a:ext cx="6096528" cy="530398"/>
          </a:xfrm>
          <a:prstGeom prst="rect">
            <a:avLst/>
          </a:prstGeom>
        </p:spPr>
      </p:pic>
    </p:spTree>
    <p:extLst>
      <p:ext uri="{BB962C8B-B14F-4D97-AF65-F5344CB8AC3E}">
        <p14:creationId xmlns:p14="http://schemas.microsoft.com/office/powerpoint/2010/main" val="1760965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9A0543DA-D80D-9F89-20A5-6AF0A618F46B}"/>
              </a:ext>
            </a:extLst>
          </p:cNvPr>
          <p:cNvPicPr>
            <a:picLocks noChangeAspect="1"/>
          </p:cNvPicPr>
          <p:nvPr/>
        </p:nvPicPr>
        <p:blipFill>
          <a:blip r:embed="rId2"/>
          <a:stretch>
            <a:fillRect/>
          </a:stretch>
        </p:blipFill>
        <p:spPr>
          <a:xfrm>
            <a:off x="585215" y="665005"/>
            <a:ext cx="4306825" cy="5882099"/>
          </a:xfrm>
          <a:prstGeom prst="rect">
            <a:avLst/>
          </a:prstGeom>
        </p:spPr>
      </p:pic>
      <p:pic>
        <p:nvPicPr>
          <p:cNvPr id="5" name="Obraz 4">
            <a:extLst>
              <a:ext uri="{FF2B5EF4-FFF2-40B4-BE49-F238E27FC236}">
                <a16:creationId xmlns:a16="http://schemas.microsoft.com/office/drawing/2014/main" id="{CD5A87B3-EAA1-AE97-6439-6F649FE786FD}"/>
              </a:ext>
            </a:extLst>
          </p:cNvPr>
          <p:cNvPicPr>
            <a:picLocks noChangeAspect="1"/>
          </p:cNvPicPr>
          <p:nvPr/>
        </p:nvPicPr>
        <p:blipFill>
          <a:blip r:embed="rId3"/>
          <a:stretch>
            <a:fillRect/>
          </a:stretch>
        </p:blipFill>
        <p:spPr>
          <a:xfrm>
            <a:off x="3157464" y="0"/>
            <a:ext cx="6096528" cy="530398"/>
          </a:xfrm>
          <a:prstGeom prst="rect">
            <a:avLst/>
          </a:prstGeom>
        </p:spPr>
      </p:pic>
      <p:pic>
        <p:nvPicPr>
          <p:cNvPr id="7" name="Obraz 6">
            <a:extLst>
              <a:ext uri="{FF2B5EF4-FFF2-40B4-BE49-F238E27FC236}">
                <a16:creationId xmlns:a16="http://schemas.microsoft.com/office/drawing/2014/main" id="{E7E7BF7A-F2C4-0CF8-D943-AE49D7337D59}"/>
              </a:ext>
            </a:extLst>
          </p:cNvPr>
          <p:cNvPicPr>
            <a:picLocks noChangeAspect="1"/>
          </p:cNvPicPr>
          <p:nvPr/>
        </p:nvPicPr>
        <p:blipFill>
          <a:blip r:embed="rId4"/>
          <a:stretch>
            <a:fillRect/>
          </a:stretch>
        </p:blipFill>
        <p:spPr>
          <a:xfrm>
            <a:off x="6502607" y="841248"/>
            <a:ext cx="4036571" cy="6345936"/>
          </a:xfrm>
          <a:prstGeom prst="rect">
            <a:avLst/>
          </a:prstGeom>
        </p:spPr>
      </p:pic>
    </p:spTree>
    <p:extLst>
      <p:ext uri="{BB962C8B-B14F-4D97-AF65-F5344CB8AC3E}">
        <p14:creationId xmlns:p14="http://schemas.microsoft.com/office/powerpoint/2010/main" val="2256778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a:extLst>
              <a:ext uri="{FF2B5EF4-FFF2-40B4-BE49-F238E27FC236}">
                <a16:creationId xmlns:a16="http://schemas.microsoft.com/office/drawing/2014/main" id="{5CC5113D-1EB9-2B7E-7036-D65AD11EAA7D}"/>
              </a:ext>
            </a:extLst>
          </p:cNvPr>
          <p:cNvSpPr txBox="1"/>
          <p:nvPr/>
        </p:nvSpPr>
        <p:spPr>
          <a:xfrm>
            <a:off x="365760" y="1204993"/>
            <a:ext cx="10652760" cy="4448013"/>
          </a:xfrm>
          <a:prstGeom prst="rect">
            <a:avLst/>
          </a:prstGeom>
          <a:noFill/>
        </p:spPr>
        <p:txBody>
          <a:bodyPr wrap="square" rtlCol="0">
            <a:spAutoFit/>
          </a:bodyPr>
          <a:lstStyle/>
          <a:p>
            <a:pPr algn="ctr">
              <a:lnSpc>
                <a:spcPct val="150000"/>
              </a:lnSpc>
            </a:pPr>
            <a:r>
              <a:rPr lang="pl-PL" sz="3200" dirty="0"/>
              <a:t>W trakcie przeprowadzonej analizy stwierdzono, że aktualnie ubogich energetycznie gospodarstw domowych jest </a:t>
            </a:r>
          </a:p>
          <a:p>
            <a:pPr algn="ctr">
              <a:lnSpc>
                <a:spcPct val="150000"/>
              </a:lnSpc>
            </a:pPr>
            <a:r>
              <a:rPr lang="pl-PL" sz="9600" b="1" dirty="0">
                <a:solidFill>
                  <a:srgbClr val="FF0000"/>
                </a:solidFill>
              </a:rPr>
              <a:t>126   </a:t>
            </a:r>
            <a:r>
              <a:rPr lang="pl-PL" sz="9600" b="1" dirty="0"/>
              <a:t> </a:t>
            </a:r>
            <a:r>
              <a:rPr lang="pl-PL" sz="7200" b="1" dirty="0"/>
              <a:t> </a:t>
            </a:r>
          </a:p>
          <a:p>
            <a:pPr algn="ctr">
              <a:lnSpc>
                <a:spcPct val="150000"/>
              </a:lnSpc>
            </a:pPr>
            <a:r>
              <a:rPr lang="pl-PL" sz="3200" b="1" dirty="0"/>
              <a:t>       </a:t>
            </a:r>
            <a:r>
              <a:rPr lang="pl-PL" sz="3200" dirty="0"/>
              <a:t>co stanowi około 8,2% ich ogółu. </a:t>
            </a:r>
          </a:p>
        </p:txBody>
      </p:sp>
      <p:pic>
        <p:nvPicPr>
          <p:cNvPr id="4" name="Obraz 3">
            <a:extLst>
              <a:ext uri="{FF2B5EF4-FFF2-40B4-BE49-F238E27FC236}">
                <a16:creationId xmlns:a16="http://schemas.microsoft.com/office/drawing/2014/main" id="{A76578DB-BAFA-AB8B-CD36-73ECE4FCF134}"/>
              </a:ext>
            </a:extLst>
          </p:cNvPr>
          <p:cNvPicPr>
            <a:picLocks noChangeAspect="1"/>
          </p:cNvPicPr>
          <p:nvPr/>
        </p:nvPicPr>
        <p:blipFill>
          <a:blip r:embed="rId2"/>
          <a:stretch>
            <a:fillRect/>
          </a:stretch>
        </p:blipFill>
        <p:spPr>
          <a:xfrm>
            <a:off x="2867904" y="94465"/>
            <a:ext cx="6090432" cy="524301"/>
          </a:xfrm>
          <a:prstGeom prst="rect">
            <a:avLst/>
          </a:prstGeom>
        </p:spPr>
      </p:pic>
    </p:spTree>
    <p:extLst>
      <p:ext uri="{BB962C8B-B14F-4D97-AF65-F5344CB8AC3E}">
        <p14:creationId xmlns:p14="http://schemas.microsoft.com/office/powerpoint/2010/main" val="72010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A1F90005-9434-C0E2-1864-3F6CA7D57A81}"/>
              </a:ext>
            </a:extLst>
          </p:cNvPr>
          <p:cNvSpPr txBox="1"/>
          <p:nvPr/>
        </p:nvSpPr>
        <p:spPr>
          <a:xfrm>
            <a:off x="633603" y="920621"/>
            <a:ext cx="10796778" cy="5016758"/>
          </a:xfrm>
          <a:prstGeom prst="rect">
            <a:avLst/>
          </a:prstGeom>
          <a:noFill/>
        </p:spPr>
        <p:txBody>
          <a:bodyPr wrap="square">
            <a:spAutoFit/>
          </a:bodyPr>
          <a:lstStyle/>
          <a:p>
            <a:pPr algn="just"/>
            <a:r>
              <a:rPr lang="pl-PL" sz="3200" dirty="0"/>
              <a:t>Zdaniem Zespołu było wytypowanie z listy 50 gospodarstw domowych dotkniętych ubóstwem energetycznym,                              które w dalszej kolejności otrzymały wsparcie. </a:t>
            </a:r>
          </a:p>
          <a:p>
            <a:pPr algn="just"/>
            <a:endParaRPr lang="pl-PL" sz="3200" dirty="0"/>
          </a:p>
          <a:p>
            <a:pPr algn="just"/>
            <a:r>
              <a:rPr lang="pl-PL" sz="3200" dirty="0"/>
              <a:t>Gospodarstwa te otrzymały drobne akcesoria zwiększające oszczędność energii i wody tj.: żarówki LED, termostaty grzejnikowe, </a:t>
            </a:r>
            <a:r>
              <a:rPr lang="pl-PL" sz="3200" dirty="0" err="1"/>
              <a:t>perlatory</a:t>
            </a:r>
            <a:r>
              <a:rPr lang="pl-PL" sz="3200" dirty="0"/>
              <a:t>, ekrany </a:t>
            </a:r>
            <a:r>
              <a:rPr lang="pl-PL" sz="3200" dirty="0" err="1"/>
              <a:t>zagrzejnikowe</a:t>
            </a:r>
            <a:r>
              <a:rPr lang="pl-PL" sz="3200" dirty="0"/>
              <a:t> oraz zostały im rozdystrybuowane broszury informacyjno-edukacyjne                           o podstawowych zasadach oszczędności energii i wody w domu oraz korzyściach płynących z oszczędzania. </a:t>
            </a:r>
          </a:p>
        </p:txBody>
      </p:sp>
      <p:pic>
        <p:nvPicPr>
          <p:cNvPr id="5" name="Obraz 4">
            <a:extLst>
              <a:ext uri="{FF2B5EF4-FFF2-40B4-BE49-F238E27FC236}">
                <a16:creationId xmlns:a16="http://schemas.microsoft.com/office/drawing/2014/main" id="{553D5A07-1757-1D61-8A50-D8C46C8437DD}"/>
              </a:ext>
            </a:extLst>
          </p:cNvPr>
          <p:cNvPicPr>
            <a:picLocks noChangeAspect="1"/>
          </p:cNvPicPr>
          <p:nvPr/>
        </p:nvPicPr>
        <p:blipFill>
          <a:blip r:embed="rId2"/>
          <a:stretch>
            <a:fillRect/>
          </a:stretch>
        </p:blipFill>
        <p:spPr>
          <a:xfrm>
            <a:off x="2627112" y="14908"/>
            <a:ext cx="6096528" cy="530398"/>
          </a:xfrm>
          <a:prstGeom prst="rect">
            <a:avLst/>
          </a:prstGeom>
        </p:spPr>
      </p:pic>
    </p:spTree>
    <p:extLst>
      <p:ext uri="{BB962C8B-B14F-4D97-AF65-F5344CB8AC3E}">
        <p14:creationId xmlns:p14="http://schemas.microsoft.com/office/powerpoint/2010/main" val="1694131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58A6706A-71BE-0B7C-52A1-02F4D83B992C}"/>
              </a:ext>
            </a:extLst>
          </p:cNvPr>
          <p:cNvSpPr txBox="1"/>
          <p:nvPr/>
        </p:nvSpPr>
        <p:spPr>
          <a:xfrm>
            <a:off x="615350" y="777523"/>
            <a:ext cx="10833283" cy="5509200"/>
          </a:xfrm>
          <a:prstGeom prst="rect">
            <a:avLst/>
          </a:prstGeom>
          <a:noFill/>
        </p:spPr>
        <p:txBody>
          <a:bodyPr wrap="square">
            <a:spAutoFit/>
          </a:bodyPr>
          <a:lstStyle/>
          <a:p>
            <a:pPr algn="just"/>
            <a:r>
              <a:rPr lang="pl-PL" sz="3200" dirty="0"/>
              <a:t>W dniach 05.01.2026 – 19.01.2026 roku </a:t>
            </a:r>
            <a:r>
              <a:rPr lang="pl-PL" sz="3200" dirty="0" err="1"/>
              <a:t>Ekodoradca</a:t>
            </a:r>
            <a:r>
              <a:rPr lang="pl-PL" sz="3200" dirty="0"/>
              <a:t> rozdysponował drobne akcesoria w postaci zestawu przypadającego na gospodarstwo domowe składającego się z:</a:t>
            </a:r>
          </a:p>
          <a:p>
            <a:pPr algn="just"/>
            <a:endParaRPr lang="pl-PL" sz="3200" dirty="0"/>
          </a:p>
          <a:p>
            <a:pPr algn="just"/>
            <a:r>
              <a:rPr lang="pl-PL" sz="3200" dirty="0"/>
              <a:t>- 4 żarówki energooszczędne LED,</a:t>
            </a:r>
          </a:p>
          <a:p>
            <a:pPr algn="just"/>
            <a:r>
              <a:rPr lang="pl-PL" sz="3200" dirty="0"/>
              <a:t>- 2 głowice termostatyczne do grzejnika,</a:t>
            </a:r>
          </a:p>
          <a:p>
            <a:pPr algn="just"/>
            <a:r>
              <a:rPr lang="pl-PL" sz="3200" dirty="0"/>
              <a:t>- 1 </a:t>
            </a:r>
            <a:r>
              <a:rPr lang="pl-PL" sz="3200" dirty="0" err="1"/>
              <a:t>perlator</a:t>
            </a:r>
            <a:r>
              <a:rPr lang="pl-PL" sz="3200" dirty="0"/>
              <a:t> do kranu,</a:t>
            </a:r>
          </a:p>
          <a:p>
            <a:pPr algn="just"/>
            <a:r>
              <a:rPr lang="pl-PL" sz="3200" dirty="0"/>
              <a:t>- 4 ekrany </a:t>
            </a:r>
            <a:r>
              <a:rPr lang="pl-PL" sz="3200" dirty="0" err="1"/>
              <a:t>zagrzejnikowe</a:t>
            </a:r>
            <a:endParaRPr lang="pl-PL" sz="3200" dirty="0"/>
          </a:p>
          <a:p>
            <a:pPr marL="457200" indent="-457200" algn="just">
              <a:buFontTx/>
              <a:buChar char="-"/>
            </a:pPr>
            <a:endParaRPr lang="pl-PL" sz="3200" dirty="0"/>
          </a:p>
          <a:p>
            <a:pPr algn="just"/>
            <a:r>
              <a:rPr lang="pl-PL" sz="3200" dirty="0"/>
              <a:t>dla 50 wytypowanych gospodarstw domowych wraz z potwierdzeniem odbioru zestawu.</a:t>
            </a:r>
          </a:p>
        </p:txBody>
      </p:sp>
      <p:pic>
        <p:nvPicPr>
          <p:cNvPr id="5" name="Obraz 4">
            <a:extLst>
              <a:ext uri="{FF2B5EF4-FFF2-40B4-BE49-F238E27FC236}">
                <a16:creationId xmlns:a16="http://schemas.microsoft.com/office/drawing/2014/main" id="{7BA82F85-D5CA-8513-9120-060803FA2A30}"/>
              </a:ext>
            </a:extLst>
          </p:cNvPr>
          <p:cNvPicPr>
            <a:picLocks noChangeAspect="1"/>
          </p:cNvPicPr>
          <p:nvPr/>
        </p:nvPicPr>
        <p:blipFill>
          <a:blip r:embed="rId2"/>
          <a:stretch>
            <a:fillRect/>
          </a:stretch>
        </p:blipFill>
        <p:spPr>
          <a:xfrm>
            <a:off x="2700264" y="40879"/>
            <a:ext cx="6096528" cy="530398"/>
          </a:xfrm>
          <a:prstGeom prst="rect">
            <a:avLst/>
          </a:prstGeom>
        </p:spPr>
      </p:pic>
    </p:spTree>
    <p:extLst>
      <p:ext uri="{BB962C8B-B14F-4D97-AF65-F5344CB8AC3E}">
        <p14:creationId xmlns:p14="http://schemas.microsoft.com/office/powerpoint/2010/main" val="47477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86E988AA-0AF0-9126-9B67-17F37C8CFE64}"/>
              </a:ext>
            </a:extLst>
          </p:cNvPr>
          <p:cNvPicPr>
            <a:picLocks noChangeAspect="1"/>
          </p:cNvPicPr>
          <p:nvPr/>
        </p:nvPicPr>
        <p:blipFill>
          <a:blip r:embed="rId2"/>
          <a:stretch>
            <a:fillRect/>
          </a:stretch>
        </p:blipFill>
        <p:spPr>
          <a:xfrm>
            <a:off x="6096000" y="768096"/>
            <a:ext cx="4320094" cy="5497322"/>
          </a:xfrm>
          <a:prstGeom prst="rect">
            <a:avLst/>
          </a:prstGeom>
        </p:spPr>
      </p:pic>
      <p:pic>
        <p:nvPicPr>
          <p:cNvPr id="5" name="Obraz 4">
            <a:extLst>
              <a:ext uri="{FF2B5EF4-FFF2-40B4-BE49-F238E27FC236}">
                <a16:creationId xmlns:a16="http://schemas.microsoft.com/office/drawing/2014/main" id="{FCF3EB4F-26EC-C397-D892-254907566E71}"/>
              </a:ext>
            </a:extLst>
          </p:cNvPr>
          <p:cNvPicPr>
            <a:picLocks noChangeAspect="1"/>
          </p:cNvPicPr>
          <p:nvPr/>
        </p:nvPicPr>
        <p:blipFill>
          <a:blip r:embed="rId3"/>
          <a:stretch>
            <a:fillRect/>
          </a:stretch>
        </p:blipFill>
        <p:spPr>
          <a:xfrm>
            <a:off x="2697230" y="23"/>
            <a:ext cx="6096528" cy="530398"/>
          </a:xfrm>
          <a:prstGeom prst="rect">
            <a:avLst/>
          </a:prstGeom>
        </p:spPr>
      </p:pic>
      <p:sp>
        <p:nvSpPr>
          <p:cNvPr id="8" name="pole tekstowe 7">
            <a:extLst>
              <a:ext uri="{FF2B5EF4-FFF2-40B4-BE49-F238E27FC236}">
                <a16:creationId xmlns:a16="http://schemas.microsoft.com/office/drawing/2014/main" id="{93658121-19F8-1B50-A4B6-CDD99F235164}"/>
              </a:ext>
            </a:extLst>
          </p:cNvPr>
          <p:cNvSpPr txBox="1"/>
          <p:nvPr/>
        </p:nvSpPr>
        <p:spPr>
          <a:xfrm>
            <a:off x="788670" y="768096"/>
            <a:ext cx="4203954" cy="3785652"/>
          </a:xfrm>
          <a:prstGeom prst="rect">
            <a:avLst/>
          </a:prstGeom>
          <a:noFill/>
        </p:spPr>
        <p:txBody>
          <a:bodyPr wrap="square">
            <a:spAutoFit/>
          </a:bodyPr>
          <a:lstStyle/>
          <a:p>
            <a:pPr algn="ctr"/>
            <a:r>
              <a:rPr lang="pl-PL" sz="4800" b="1" dirty="0"/>
              <a:t>Zestaw przypadający na gospodarstwo domowe. </a:t>
            </a:r>
          </a:p>
        </p:txBody>
      </p:sp>
    </p:spTree>
    <p:extLst>
      <p:ext uri="{BB962C8B-B14F-4D97-AF65-F5344CB8AC3E}">
        <p14:creationId xmlns:p14="http://schemas.microsoft.com/office/powerpoint/2010/main" val="4123676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61595D9B-BB87-8416-1C84-8B877B1C6059}"/>
              </a:ext>
            </a:extLst>
          </p:cNvPr>
          <p:cNvPicPr>
            <a:picLocks noChangeAspect="1"/>
          </p:cNvPicPr>
          <p:nvPr/>
        </p:nvPicPr>
        <p:blipFill>
          <a:blip r:embed="rId2"/>
          <a:stretch>
            <a:fillRect/>
          </a:stretch>
        </p:blipFill>
        <p:spPr>
          <a:xfrm>
            <a:off x="120396" y="744575"/>
            <a:ext cx="11951208" cy="6113425"/>
          </a:xfrm>
          <a:prstGeom prst="rect">
            <a:avLst/>
          </a:prstGeom>
        </p:spPr>
      </p:pic>
      <p:pic>
        <p:nvPicPr>
          <p:cNvPr id="4" name="Obraz 3">
            <a:extLst>
              <a:ext uri="{FF2B5EF4-FFF2-40B4-BE49-F238E27FC236}">
                <a16:creationId xmlns:a16="http://schemas.microsoft.com/office/drawing/2014/main" id="{81C40804-5E7C-A700-8708-0D2318269989}"/>
              </a:ext>
            </a:extLst>
          </p:cNvPr>
          <p:cNvPicPr>
            <a:picLocks noChangeAspect="1"/>
          </p:cNvPicPr>
          <p:nvPr/>
        </p:nvPicPr>
        <p:blipFill>
          <a:blip r:embed="rId3"/>
          <a:stretch>
            <a:fillRect/>
          </a:stretch>
        </p:blipFill>
        <p:spPr>
          <a:xfrm>
            <a:off x="2736840" y="155401"/>
            <a:ext cx="6096528" cy="530398"/>
          </a:xfrm>
          <a:prstGeom prst="rect">
            <a:avLst/>
          </a:prstGeom>
        </p:spPr>
      </p:pic>
    </p:spTree>
    <p:extLst>
      <p:ext uri="{BB962C8B-B14F-4D97-AF65-F5344CB8AC3E}">
        <p14:creationId xmlns:p14="http://schemas.microsoft.com/office/powerpoint/2010/main" val="1949425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88E93E79-44E4-1F30-25B6-42F427F1EF63}"/>
              </a:ext>
            </a:extLst>
          </p:cNvPr>
          <p:cNvPicPr>
            <a:picLocks noChangeAspect="1"/>
          </p:cNvPicPr>
          <p:nvPr/>
        </p:nvPicPr>
        <p:blipFill>
          <a:blip r:embed="rId2"/>
          <a:stretch>
            <a:fillRect/>
          </a:stretch>
        </p:blipFill>
        <p:spPr>
          <a:xfrm>
            <a:off x="777240" y="832104"/>
            <a:ext cx="11146536" cy="6025896"/>
          </a:xfrm>
          <a:prstGeom prst="rect">
            <a:avLst/>
          </a:prstGeom>
        </p:spPr>
      </p:pic>
      <p:pic>
        <p:nvPicPr>
          <p:cNvPr id="4" name="Obraz 3">
            <a:extLst>
              <a:ext uri="{FF2B5EF4-FFF2-40B4-BE49-F238E27FC236}">
                <a16:creationId xmlns:a16="http://schemas.microsoft.com/office/drawing/2014/main" id="{9CE09A04-AD60-58FB-C52E-725D63ECDDDC}"/>
              </a:ext>
            </a:extLst>
          </p:cNvPr>
          <p:cNvPicPr>
            <a:picLocks noChangeAspect="1"/>
          </p:cNvPicPr>
          <p:nvPr/>
        </p:nvPicPr>
        <p:blipFill>
          <a:blip r:embed="rId3"/>
          <a:stretch>
            <a:fillRect/>
          </a:stretch>
        </p:blipFill>
        <p:spPr>
          <a:xfrm>
            <a:off x="2846568" y="0"/>
            <a:ext cx="6096528" cy="530398"/>
          </a:xfrm>
          <a:prstGeom prst="rect">
            <a:avLst/>
          </a:prstGeom>
        </p:spPr>
      </p:pic>
    </p:spTree>
    <p:extLst>
      <p:ext uri="{BB962C8B-B14F-4D97-AF65-F5344CB8AC3E}">
        <p14:creationId xmlns:p14="http://schemas.microsoft.com/office/powerpoint/2010/main" val="2312802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5A45E464-6074-C190-7C3E-765359FEA5FA}"/>
              </a:ext>
            </a:extLst>
          </p:cNvPr>
          <p:cNvPicPr>
            <a:picLocks noChangeAspect="1"/>
          </p:cNvPicPr>
          <p:nvPr/>
        </p:nvPicPr>
        <p:blipFill>
          <a:blip r:embed="rId2"/>
          <a:stretch>
            <a:fillRect/>
          </a:stretch>
        </p:blipFill>
        <p:spPr>
          <a:xfrm>
            <a:off x="0" y="704088"/>
            <a:ext cx="12192000" cy="6039920"/>
          </a:xfrm>
          <a:prstGeom prst="rect">
            <a:avLst/>
          </a:prstGeom>
        </p:spPr>
      </p:pic>
      <p:pic>
        <p:nvPicPr>
          <p:cNvPr id="4" name="Obraz 3">
            <a:extLst>
              <a:ext uri="{FF2B5EF4-FFF2-40B4-BE49-F238E27FC236}">
                <a16:creationId xmlns:a16="http://schemas.microsoft.com/office/drawing/2014/main" id="{FBAD470B-B68F-9CE8-80BC-14F9C8C63D3A}"/>
              </a:ext>
            </a:extLst>
          </p:cNvPr>
          <p:cNvPicPr>
            <a:picLocks noChangeAspect="1"/>
          </p:cNvPicPr>
          <p:nvPr/>
        </p:nvPicPr>
        <p:blipFill>
          <a:blip r:embed="rId3"/>
          <a:stretch>
            <a:fillRect/>
          </a:stretch>
        </p:blipFill>
        <p:spPr>
          <a:xfrm>
            <a:off x="2791704" y="0"/>
            <a:ext cx="6096528" cy="530398"/>
          </a:xfrm>
          <a:prstGeom prst="rect">
            <a:avLst/>
          </a:prstGeom>
        </p:spPr>
      </p:pic>
    </p:spTree>
    <p:extLst>
      <p:ext uri="{BB962C8B-B14F-4D97-AF65-F5344CB8AC3E}">
        <p14:creationId xmlns:p14="http://schemas.microsoft.com/office/powerpoint/2010/main" val="7159353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87532295-1B02-762F-5278-E16C4FB1F3BC}"/>
              </a:ext>
            </a:extLst>
          </p:cNvPr>
          <p:cNvPicPr>
            <a:picLocks noChangeAspect="1"/>
          </p:cNvPicPr>
          <p:nvPr/>
        </p:nvPicPr>
        <p:blipFill>
          <a:blip r:embed="rId2"/>
          <a:stretch>
            <a:fillRect/>
          </a:stretch>
        </p:blipFill>
        <p:spPr>
          <a:xfrm>
            <a:off x="339852" y="813816"/>
            <a:ext cx="11512296" cy="5972047"/>
          </a:xfrm>
          <a:prstGeom prst="rect">
            <a:avLst/>
          </a:prstGeom>
        </p:spPr>
      </p:pic>
      <p:pic>
        <p:nvPicPr>
          <p:cNvPr id="4" name="Obraz 3">
            <a:extLst>
              <a:ext uri="{FF2B5EF4-FFF2-40B4-BE49-F238E27FC236}">
                <a16:creationId xmlns:a16="http://schemas.microsoft.com/office/drawing/2014/main" id="{607DDC2D-3E4C-8033-5979-27B3A68B2C07}"/>
              </a:ext>
            </a:extLst>
          </p:cNvPr>
          <p:cNvPicPr>
            <a:picLocks noChangeAspect="1"/>
          </p:cNvPicPr>
          <p:nvPr/>
        </p:nvPicPr>
        <p:blipFill>
          <a:blip r:embed="rId3"/>
          <a:stretch>
            <a:fillRect/>
          </a:stretch>
        </p:blipFill>
        <p:spPr>
          <a:xfrm>
            <a:off x="2599680" y="146281"/>
            <a:ext cx="6096528" cy="530398"/>
          </a:xfrm>
          <a:prstGeom prst="rect">
            <a:avLst/>
          </a:prstGeom>
        </p:spPr>
      </p:pic>
    </p:spTree>
    <p:extLst>
      <p:ext uri="{BB962C8B-B14F-4D97-AF65-F5344CB8AC3E}">
        <p14:creationId xmlns:p14="http://schemas.microsoft.com/office/powerpoint/2010/main" val="4058043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64408627-CA10-685E-5ACC-15FC7F7D812E}"/>
              </a:ext>
            </a:extLst>
          </p:cNvPr>
          <p:cNvSpPr txBox="1"/>
          <p:nvPr/>
        </p:nvSpPr>
        <p:spPr>
          <a:xfrm>
            <a:off x="621792" y="1196731"/>
            <a:ext cx="10948416" cy="4830297"/>
          </a:xfrm>
          <a:prstGeom prst="rect">
            <a:avLst/>
          </a:prstGeom>
          <a:noFill/>
        </p:spPr>
        <p:txBody>
          <a:bodyPr wrap="square">
            <a:spAutoFit/>
          </a:bodyPr>
          <a:lstStyle/>
          <a:p>
            <a:pPr algn="just">
              <a:lnSpc>
                <a:spcPct val="115000"/>
              </a:lnSpc>
              <a:spcAft>
                <a:spcPts val="800"/>
              </a:spcAft>
              <a:buNone/>
            </a:pPr>
            <a:r>
              <a:rPr lang="pl-PL" sz="2400" kern="100" dirty="0">
                <a:effectLst/>
                <a:latin typeface="Calibri" panose="020F0502020204030204" pitchFamily="34" charset="0"/>
                <a:ea typeface="Calibri" panose="020F0502020204030204" pitchFamily="34" charset="0"/>
                <a:cs typeface="Times New Roman" panose="02020603050405020304" pitchFamily="18" charset="0"/>
              </a:rPr>
              <a:t>W ramach projektu FEMP.02.05-IZ.00-0067/23 pn. ,,Wdrażanie programu ochrony powietrza w Gminie Koszyce” program Fundusze Europejskie dla Małopolski 2021-2027 odbędzie się spotkanie informacyjno-edukacyjne dla grup opiniotwórczych z terenu Gminy Koszyce w zakresie:</a:t>
            </a:r>
          </a:p>
          <a:p>
            <a:pPr marL="342900" indent="-342900" algn="just">
              <a:lnSpc>
                <a:spcPct val="115000"/>
              </a:lnSpc>
              <a:spcAft>
                <a:spcPts val="800"/>
              </a:spcAft>
              <a:buFont typeface="Arial" panose="020B0604020202020204" pitchFamily="34" charset="0"/>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Zagadnienia analizy ubóstwa energetycznego na terenie Gminy Koszyce,</a:t>
            </a:r>
          </a:p>
          <a:p>
            <a:pPr marL="342900" indent="-342900" algn="just">
              <a:lnSpc>
                <a:spcPct val="115000"/>
              </a:lnSpc>
              <a:spcAft>
                <a:spcPts val="800"/>
              </a:spcAft>
              <a:buFont typeface="Arial" panose="020B0604020202020204" pitchFamily="34" charset="0"/>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Programu "Moje ciepło",</a:t>
            </a:r>
          </a:p>
          <a:p>
            <a:pPr marL="342900" indent="-342900" algn="just">
              <a:lnSpc>
                <a:spcPct val="115000"/>
              </a:lnSpc>
              <a:spcAft>
                <a:spcPts val="800"/>
              </a:spcAft>
              <a:buFont typeface="Arial" panose="020B0604020202020204" pitchFamily="34" charset="0"/>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Programu "</a:t>
            </a:r>
            <a:r>
              <a:rPr lang="pl-PL" sz="2400" b="1" kern="100" dirty="0" err="1">
                <a:effectLst/>
                <a:latin typeface="Calibri" panose="020F0502020204030204" pitchFamily="34" charset="0"/>
                <a:ea typeface="Calibri" panose="020F0502020204030204" pitchFamily="34" charset="0"/>
                <a:cs typeface="Times New Roman" panose="02020603050405020304" pitchFamily="18" charset="0"/>
              </a:rPr>
              <a:t>NaszEauto</a:t>
            </a: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 </a:t>
            </a:r>
          </a:p>
          <a:p>
            <a:pPr marL="342900" indent="-342900" algn="just">
              <a:lnSpc>
                <a:spcPct val="115000"/>
              </a:lnSpc>
              <a:spcAft>
                <a:spcPts val="800"/>
              </a:spcAft>
              <a:buFont typeface="Arial" panose="020B0604020202020204" pitchFamily="34" charset="0"/>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ulgi podatkowej na cele termomodernizacyjne, </a:t>
            </a:r>
          </a:p>
          <a:p>
            <a:pPr marL="342900" indent="-342900" algn="just">
              <a:lnSpc>
                <a:spcPct val="115000"/>
              </a:lnSpc>
              <a:spcAft>
                <a:spcPts val="800"/>
              </a:spcAft>
              <a:buFont typeface="Arial" panose="020B0604020202020204" pitchFamily="34" charset="0"/>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ulgi inwestycyjnej (rolnicy).</a:t>
            </a:r>
          </a:p>
          <a:p>
            <a:pPr>
              <a:lnSpc>
                <a:spcPct val="115000"/>
              </a:lnSpc>
              <a:spcAft>
                <a:spcPts val="800"/>
              </a:spcAft>
              <a:buNone/>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3" name="Obraz 2">
            <a:extLst>
              <a:ext uri="{FF2B5EF4-FFF2-40B4-BE49-F238E27FC236}">
                <a16:creationId xmlns:a16="http://schemas.microsoft.com/office/drawing/2014/main" id="{47F3E4FA-B9FC-FBF2-306C-DE26A27EF187}"/>
              </a:ext>
            </a:extLst>
          </p:cNvPr>
          <p:cNvPicPr>
            <a:picLocks noChangeAspect="1"/>
          </p:cNvPicPr>
          <p:nvPr/>
        </p:nvPicPr>
        <p:blipFill>
          <a:blip r:embed="rId2"/>
          <a:stretch>
            <a:fillRect/>
          </a:stretch>
        </p:blipFill>
        <p:spPr>
          <a:xfrm>
            <a:off x="2557022" y="191762"/>
            <a:ext cx="6084058" cy="521491"/>
          </a:xfrm>
          <a:prstGeom prst="rect">
            <a:avLst/>
          </a:prstGeom>
        </p:spPr>
      </p:pic>
    </p:spTree>
    <p:extLst>
      <p:ext uri="{BB962C8B-B14F-4D97-AF65-F5344CB8AC3E}">
        <p14:creationId xmlns:p14="http://schemas.microsoft.com/office/powerpoint/2010/main" val="23503471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054A2FA4-5B89-6F6D-0435-5C5B076A8B61}"/>
              </a:ext>
            </a:extLst>
          </p:cNvPr>
          <p:cNvPicPr>
            <a:picLocks noChangeAspect="1"/>
          </p:cNvPicPr>
          <p:nvPr/>
        </p:nvPicPr>
        <p:blipFill>
          <a:blip r:embed="rId2"/>
          <a:stretch>
            <a:fillRect/>
          </a:stretch>
        </p:blipFill>
        <p:spPr>
          <a:xfrm>
            <a:off x="0" y="941832"/>
            <a:ext cx="12192000" cy="5831840"/>
          </a:xfrm>
          <a:prstGeom prst="rect">
            <a:avLst/>
          </a:prstGeom>
        </p:spPr>
      </p:pic>
      <p:pic>
        <p:nvPicPr>
          <p:cNvPr id="4" name="Obraz 3">
            <a:extLst>
              <a:ext uri="{FF2B5EF4-FFF2-40B4-BE49-F238E27FC236}">
                <a16:creationId xmlns:a16="http://schemas.microsoft.com/office/drawing/2014/main" id="{4CA3AF0E-1E2C-1732-0AEC-255BAE11087C}"/>
              </a:ext>
            </a:extLst>
          </p:cNvPr>
          <p:cNvPicPr>
            <a:picLocks noChangeAspect="1"/>
          </p:cNvPicPr>
          <p:nvPr/>
        </p:nvPicPr>
        <p:blipFill>
          <a:blip r:embed="rId3"/>
          <a:stretch>
            <a:fillRect/>
          </a:stretch>
        </p:blipFill>
        <p:spPr>
          <a:xfrm>
            <a:off x="2791704" y="84328"/>
            <a:ext cx="6096528" cy="530398"/>
          </a:xfrm>
          <a:prstGeom prst="rect">
            <a:avLst/>
          </a:prstGeom>
        </p:spPr>
      </p:pic>
    </p:spTree>
    <p:extLst>
      <p:ext uri="{BB962C8B-B14F-4D97-AF65-F5344CB8AC3E}">
        <p14:creationId xmlns:p14="http://schemas.microsoft.com/office/powerpoint/2010/main" val="2170959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60FEA534-DB28-A244-4889-11BF8D9405A2}"/>
              </a:ext>
            </a:extLst>
          </p:cNvPr>
          <p:cNvPicPr>
            <a:picLocks noChangeAspect="1"/>
          </p:cNvPicPr>
          <p:nvPr/>
        </p:nvPicPr>
        <p:blipFill>
          <a:blip r:embed="rId2"/>
          <a:stretch>
            <a:fillRect/>
          </a:stretch>
        </p:blipFill>
        <p:spPr>
          <a:xfrm>
            <a:off x="0" y="859536"/>
            <a:ext cx="12192000" cy="5983224"/>
          </a:xfrm>
          <a:prstGeom prst="rect">
            <a:avLst/>
          </a:prstGeom>
        </p:spPr>
      </p:pic>
      <p:pic>
        <p:nvPicPr>
          <p:cNvPr id="4" name="Obraz 3">
            <a:extLst>
              <a:ext uri="{FF2B5EF4-FFF2-40B4-BE49-F238E27FC236}">
                <a16:creationId xmlns:a16="http://schemas.microsoft.com/office/drawing/2014/main" id="{9FDF65CA-CD23-78B8-FA54-2012313B520F}"/>
              </a:ext>
            </a:extLst>
          </p:cNvPr>
          <p:cNvPicPr>
            <a:picLocks noChangeAspect="1"/>
          </p:cNvPicPr>
          <p:nvPr/>
        </p:nvPicPr>
        <p:blipFill>
          <a:blip r:embed="rId3"/>
          <a:stretch>
            <a:fillRect/>
          </a:stretch>
        </p:blipFill>
        <p:spPr>
          <a:xfrm>
            <a:off x="2864856" y="109705"/>
            <a:ext cx="6096528" cy="530398"/>
          </a:xfrm>
          <a:prstGeom prst="rect">
            <a:avLst/>
          </a:prstGeom>
        </p:spPr>
      </p:pic>
    </p:spTree>
    <p:extLst>
      <p:ext uri="{BB962C8B-B14F-4D97-AF65-F5344CB8AC3E}">
        <p14:creationId xmlns:p14="http://schemas.microsoft.com/office/powerpoint/2010/main" val="36965783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3ACC3474-47D5-DFB4-B155-A591B9B546A2}"/>
              </a:ext>
            </a:extLst>
          </p:cNvPr>
          <p:cNvPicPr>
            <a:picLocks noChangeAspect="1"/>
          </p:cNvPicPr>
          <p:nvPr/>
        </p:nvPicPr>
        <p:blipFill>
          <a:blip r:embed="rId2"/>
          <a:stretch>
            <a:fillRect/>
          </a:stretch>
        </p:blipFill>
        <p:spPr>
          <a:xfrm>
            <a:off x="316107" y="787765"/>
            <a:ext cx="5957398" cy="3351036"/>
          </a:xfrm>
          <a:prstGeom prst="rect">
            <a:avLst/>
          </a:prstGeom>
        </p:spPr>
      </p:pic>
      <p:sp>
        <p:nvSpPr>
          <p:cNvPr id="7" name="pole tekstowe 6">
            <a:extLst>
              <a:ext uri="{FF2B5EF4-FFF2-40B4-BE49-F238E27FC236}">
                <a16:creationId xmlns:a16="http://schemas.microsoft.com/office/drawing/2014/main" id="{CACD7469-C6D3-83E3-71B2-34CC3EB8357B}"/>
              </a:ext>
            </a:extLst>
          </p:cNvPr>
          <p:cNvSpPr txBox="1"/>
          <p:nvPr/>
        </p:nvSpPr>
        <p:spPr>
          <a:xfrm>
            <a:off x="884389" y="3981485"/>
            <a:ext cx="6846570" cy="2123658"/>
          </a:xfrm>
          <a:prstGeom prst="rect">
            <a:avLst/>
          </a:prstGeom>
          <a:noFill/>
        </p:spPr>
        <p:txBody>
          <a:bodyPr wrap="square">
            <a:spAutoFit/>
          </a:bodyPr>
          <a:lstStyle/>
          <a:p>
            <a:r>
              <a:rPr lang="pl-PL" sz="4400" b="1" i="1" dirty="0"/>
              <a:t>Program finansowania samochodów elektrycznych w Polsce. </a:t>
            </a:r>
          </a:p>
        </p:txBody>
      </p:sp>
      <p:pic>
        <p:nvPicPr>
          <p:cNvPr id="8" name="Obraz 7">
            <a:extLst>
              <a:ext uri="{FF2B5EF4-FFF2-40B4-BE49-F238E27FC236}">
                <a16:creationId xmlns:a16="http://schemas.microsoft.com/office/drawing/2014/main" id="{C159A0B0-71CC-A511-CEBD-879D10095B14}"/>
              </a:ext>
            </a:extLst>
          </p:cNvPr>
          <p:cNvPicPr>
            <a:picLocks noChangeAspect="1"/>
          </p:cNvPicPr>
          <p:nvPr/>
        </p:nvPicPr>
        <p:blipFill>
          <a:blip r:embed="rId3"/>
          <a:stretch>
            <a:fillRect/>
          </a:stretch>
        </p:blipFill>
        <p:spPr>
          <a:xfrm>
            <a:off x="6273505" y="824454"/>
            <a:ext cx="4845599" cy="3723544"/>
          </a:xfrm>
          <a:prstGeom prst="rect">
            <a:avLst/>
          </a:prstGeom>
        </p:spPr>
      </p:pic>
      <p:pic>
        <p:nvPicPr>
          <p:cNvPr id="3" name="Obraz 2">
            <a:extLst>
              <a:ext uri="{FF2B5EF4-FFF2-40B4-BE49-F238E27FC236}">
                <a16:creationId xmlns:a16="http://schemas.microsoft.com/office/drawing/2014/main" id="{FDA34D80-60DC-E9E8-AA57-E99740BF21EE}"/>
              </a:ext>
            </a:extLst>
          </p:cNvPr>
          <p:cNvPicPr>
            <a:picLocks noChangeAspect="1"/>
          </p:cNvPicPr>
          <p:nvPr/>
        </p:nvPicPr>
        <p:blipFill>
          <a:blip r:embed="rId4"/>
          <a:stretch>
            <a:fillRect/>
          </a:stretch>
        </p:blipFill>
        <p:spPr>
          <a:xfrm>
            <a:off x="2791704" y="113369"/>
            <a:ext cx="6096528" cy="530398"/>
          </a:xfrm>
          <a:prstGeom prst="rect">
            <a:avLst/>
          </a:prstGeom>
        </p:spPr>
      </p:pic>
    </p:spTree>
    <p:extLst>
      <p:ext uri="{BB962C8B-B14F-4D97-AF65-F5344CB8AC3E}">
        <p14:creationId xmlns:p14="http://schemas.microsoft.com/office/powerpoint/2010/main" val="25692924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az 8">
            <a:extLst>
              <a:ext uri="{FF2B5EF4-FFF2-40B4-BE49-F238E27FC236}">
                <a16:creationId xmlns:a16="http://schemas.microsoft.com/office/drawing/2014/main" id="{ED4C6D01-260B-09EC-09F9-04AAA77BAA67}"/>
              </a:ext>
            </a:extLst>
          </p:cNvPr>
          <p:cNvPicPr>
            <a:picLocks noChangeAspect="1"/>
          </p:cNvPicPr>
          <p:nvPr/>
        </p:nvPicPr>
        <p:blipFill>
          <a:blip r:embed="rId2"/>
          <a:stretch>
            <a:fillRect/>
          </a:stretch>
        </p:blipFill>
        <p:spPr>
          <a:xfrm>
            <a:off x="3262633" y="901185"/>
            <a:ext cx="8929367" cy="5947671"/>
          </a:xfrm>
          <a:prstGeom prst="rect">
            <a:avLst/>
          </a:prstGeom>
        </p:spPr>
      </p:pic>
      <p:sp>
        <p:nvSpPr>
          <p:cNvPr id="11" name="pole tekstowe 10">
            <a:extLst>
              <a:ext uri="{FF2B5EF4-FFF2-40B4-BE49-F238E27FC236}">
                <a16:creationId xmlns:a16="http://schemas.microsoft.com/office/drawing/2014/main" id="{4558DE29-BEBD-CE9A-ABF7-B5609F3C2EF4}"/>
              </a:ext>
            </a:extLst>
          </p:cNvPr>
          <p:cNvSpPr txBox="1"/>
          <p:nvPr/>
        </p:nvSpPr>
        <p:spPr>
          <a:xfrm>
            <a:off x="112014" y="2039773"/>
            <a:ext cx="4941767" cy="4397603"/>
          </a:xfrm>
          <a:prstGeom prst="rect">
            <a:avLst/>
          </a:prstGeom>
          <a:noFill/>
        </p:spPr>
        <p:txBody>
          <a:bodyPr wrap="square">
            <a:spAutoFit/>
          </a:bodyPr>
          <a:lstStyle/>
          <a:p>
            <a:r>
              <a:rPr lang="pl-PL" sz="8800" b="1" dirty="0">
                <a:solidFill>
                  <a:srgbClr val="00B050"/>
                </a:solidFill>
              </a:rPr>
              <a:t>40 000 zł</a:t>
            </a:r>
          </a:p>
          <a:p>
            <a:endParaRPr lang="pl-PL" dirty="0"/>
          </a:p>
          <a:p>
            <a:endParaRPr lang="pl-PL" dirty="0"/>
          </a:p>
          <a:p>
            <a:endParaRPr lang="pl-PL" dirty="0"/>
          </a:p>
          <a:p>
            <a:endParaRPr lang="pl-PL" dirty="0"/>
          </a:p>
          <a:p>
            <a:r>
              <a:rPr lang="pl-PL" sz="4000" b="1" dirty="0"/>
              <a:t>dotacji na zakup                              lub leasing nowego pojazdu elektrycznego</a:t>
            </a:r>
          </a:p>
        </p:txBody>
      </p:sp>
      <p:sp>
        <p:nvSpPr>
          <p:cNvPr id="13" name="pole tekstowe 12">
            <a:extLst>
              <a:ext uri="{FF2B5EF4-FFF2-40B4-BE49-F238E27FC236}">
                <a16:creationId xmlns:a16="http://schemas.microsoft.com/office/drawing/2014/main" id="{AFE0A57A-1D73-F2DB-772D-FE0128C842EB}"/>
              </a:ext>
            </a:extLst>
          </p:cNvPr>
          <p:cNvSpPr txBox="1"/>
          <p:nvPr/>
        </p:nvSpPr>
        <p:spPr>
          <a:xfrm>
            <a:off x="226314" y="585337"/>
            <a:ext cx="6304788" cy="707886"/>
          </a:xfrm>
          <a:prstGeom prst="rect">
            <a:avLst/>
          </a:prstGeom>
          <a:noFill/>
        </p:spPr>
        <p:txBody>
          <a:bodyPr wrap="square">
            <a:spAutoFit/>
          </a:bodyPr>
          <a:lstStyle/>
          <a:p>
            <a:r>
              <a:rPr lang="pl-PL" sz="4000" b="1" dirty="0"/>
              <a:t>MAKSYMALNIE</a:t>
            </a:r>
          </a:p>
        </p:txBody>
      </p:sp>
      <p:pic>
        <p:nvPicPr>
          <p:cNvPr id="3" name="Obraz 2">
            <a:extLst>
              <a:ext uri="{FF2B5EF4-FFF2-40B4-BE49-F238E27FC236}">
                <a16:creationId xmlns:a16="http://schemas.microsoft.com/office/drawing/2014/main" id="{A42B99DB-11DF-5604-E8BD-A39B9E4BBBA7}"/>
              </a:ext>
            </a:extLst>
          </p:cNvPr>
          <p:cNvPicPr>
            <a:picLocks noChangeAspect="1"/>
          </p:cNvPicPr>
          <p:nvPr/>
        </p:nvPicPr>
        <p:blipFill>
          <a:blip r:embed="rId3"/>
          <a:stretch>
            <a:fillRect/>
          </a:stretch>
        </p:blipFill>
        <p:spPr>
          <a:xfrm>
            <a:off x="2517384" y="0"/>
            <a:ext cx="6096528" cy="530398"/>
          </a:xfrm>
          <a:prstGeom prst="rect">
            <a:avLst/>
          </a:prstGeom>
        </p:spPr>
      </p:pic>
    </p:spTree>
    <p:extLst>
      <p:ext uri="{BB962C8B-B14F-4D97-AF65-F5344CB8AC3E}">
        <p14:creationId xmlns:p14="http://schemas.microsoft.com/office/powerpoint/2010/main" val="3885215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9C04709-A395-08CE-F18B-F17BA982B450}"/>
              </a:ext>
            </a:extLst>
          </p:cNvPr>
          <p:cNvPicPr>
            <a:picLocks noChangeAspect="1"/>
          </p:cNvPicPr>
          <p:nvPr/>
        </p:nvPicPr>
        <p:blipFill>
          <a:blip r:embed="rId2"/>
          <a:stretch>
            <a:fillRect/>
          </a:stretch>
        </p:blipFill>
        <p:spPr>
          <a:xfrm>
            <a:off x="0" y="941832"/>
            <a:ext cx="12192000" cy="5916167"/>
          </a:xfrm>
          <a:prstGeom prst="rect">
            <a:avLst/>
          </a:prstGeom>
        </p:spPr>
      </p:pic>
      <p:pic>
        <p:nvPicPr>
          <p:cNvPr id="4" name="Obraz 3">
            <a:extLst>
              <a:ext uri="{FF2B5EF4-FFF2-40B4-BE49-F238E27FC236}">
                <a16:creationId xmlns:a16="http://schemas.microsoft.com/office/drawing/2014/main" id="{6E9DD7E6-16B6-CC96-13E6-CFE8D46FDA02}"/>
              </a:ext>
            </a:extLst>
          </p:cNvPr>
          <p:cNvPicPr>
            <a:picLocks noChangeAspect="1"/>
          </p:cNvPicPr>
          <p:nvPr/>
        </p:nvPicPr>
        <p:blipFill>
          <a:blip r:embed="rId3"/>
          <a:stretch>
            <a:fillRect/>
          </a:stretch>
        </p:blipFill>
        <p:spPr>
          <a:xfrm>
            <a:off x="2736840" y="164569"/>
            <a:ext cx="6096528" cy="530398"/>
          </a:xfrm>
          <a:prstGeom prst="rect">
            <a:avLst/>
          </a:prstGeom>
        </p:spPr>
      </p:pic>
    </p:spTree>
    <p:extLst>
      <p:ext uri="{BB962C8B-B14F-4D97-AF65-F5344CB8AC3E}">
        <p14:creationId xmlns:p14="http://schemas.microsoft.com/office/powerpoint/2010/main" val="23342215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ADC10D79-3EA0-FD02-CFEC-378004F76815}"/>
              </a:ext>
            </a:extLst>
          </p:cNvPr>
          <p:cNvPicPr>
            <a:picLocks noChangeAspect="1"/>
          </p:cNvPicPr>
          <p:nvPr/>
        </p:nvPicPr>
        <p:blipFill>
          <a:blip r:embed="rId2"/>
          <a:stretch>
            <a:fillRect/>
          </a:stretch>
        </p:blipFill>
        <p:spPr>
          <a:xfrm>
            <a:off x="0" y="1161288"/>
            <a:ext cx="12192000" cy="5696712"/>
          </a:xfrm>
          <a:prstGeom prst="rect">
            <a:avLst/>
          </a:prstGeom>
        </p:spPr>
      </p:pic>
      <p:pic>
        <p:nvPicPr>
          <p:cNvPr id="4" name="Obraz 3">
            <a:extLst>
              <a:ext uri="{FF2B5EF4-FFF2-40B4-BE49-F238E27FC236}">
                <a16:creationId xmlns:a16="http://schemas.microsoft.com/office/drawing/2014/main" id="{92BACDE4-B4EA-8F51-EEAE-03F0DFFF7D08}"/>
              </a:ext>
            </a:extLst>
          </p:cNvPr>
          <p:cNvPicPr>
            <a:picLocks noChangeAspect="1"/>
          </p:cNvPicPr>
          <p:nvPr/>
        </p:nvPicPr>
        <p:blipFill>
          <a:blip r:embed="rId3"/>
          <a:stretch>
            <a:fillRect/>
          </a:stretch>
        </p:blipFill>
        <p:spPr>
          <a:xfrm>
            <a:off x="2791704" y="201145"/>
            <a:ext cx="6096528" cy="530398"/>
          </a:xfrm>
          <a:prstGeom prst="rect">
            <a:avLst/>
          </a:prstGeom>
        </p:spPr>
      </p:pic>
    </p:spTree>
    <p:extLst>
      <p:ext uri="{BB962C8B-B14F-4D97-AF65-F5344CB8AC3E}">
        <p14:creationId xmlns:p14="http://schemas.microsoft.com/office/powerpoint/2010/main" val="564374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FE199A6A-F3E6-A474-E892-C1B239335021}"/>
              </a:ext>
            </a:extLst>
          </p:cNvPr>
          <p:cNvPicPr>
            <a:picLocks noChangeAspect="1"/>
          </p:cNvPicPr>
          <p:nvPr/>
        </p:nvPicPr>
        <p:blipFill>
          <a:blip r:embed="rId2"/>
          <a:stretch>
            <a:fillRect/>
          </a:stretch>
        </p:blipFill>
        <p:spPr>
          <a:xfrm>
            <a:off x="0" y="978408"/>
            <a:ext cx="12192000" cy="5879592"/>
          </a:xfrm>
          <a:prstGeom prst="rect">
            <a:avLst/>
          </a:prstGeom>
        </p:spPr>
      </p:pic>
      <p:pic>
        <p:nvPicPr>
          <p:cNvPr id="4" name="Obraz 3">
            <a:extLst>
              <a:ext uri="{FF2B5EF4-FFF2-40B4-BE49-F238E27FC236}">
                <a16:creationId xmlns:a16="http://schemas.microsoft.com/office/drawing/2014/main" id="{515F4F72-733E-60C9-E2D5-CCF7A940CE9B}"/>
              </a:ext>
            </a:extLst>
          </p:cNvPr>
          <p:cNvPicPr>
            <a:picLocks noChangeAspect="1"/>
          </p:cNvPicPr>
          <p:nvPr/>
        </p:nvPicPr>
        <p:blipFill>
          <a:blip r:embed="rId3"/>
          <a:stretch>
            <a:fillRect/>
          </a:stretch>
        </p:blipFill>
        <p:spPr>
          <a:xfrm>
            <a:off x="2828280" y="45720"/>
            <a:ext cx="6096528" cy="530398"/>
          </a:xfrm>
          <a:prstGeom prst="rect">
            <a:avLst/>
          </a:prstGeom>
        </p:spPr>
      </p:pic>
    </p:spTree>
    <p:extLst>
      <p:ext uri="{BB962C8B-B14F-4D97-AF65-F5344CB8AC3E}">
        <p14:creationId xmlns:p14="http://schemas.microsoft.com/office/powerpoint/2010/main" val="1410958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DA86BAD3-3D8A-4106-28D9-8F29CE55DBDD}"/>
              </a:ext>
            </a:extLst>
          </p:cNvPr>
          <p:cNvPicPr>
            <a:picLocks noChangeAspect="1"/>
          </p:cNvPicPr>
          <p:nvPr/>
        </p:nvPicPr>
        <p:blipFill>
          <a:blip r:embed="rId2"/>
          <a:stretch>
            <a:fillRect/>
          </a:stretch>
        </p:blipFill>
        <p:spPr>
          <a:xfrm>
            <a:off x="0" y="1069848"/>
            <a:ext cx="12192000" cy="5788152"/>
          </a:xfrm>
          <a:prstGeom prst="rect">
            <a:avLst/>
          </a:prstGeom>
        </p:spPr>
      </p:pic>
      <p:pic>
        <p:nvPicPr>
          <p:cNvPr id="4" name="Obraz 3">
            <a:extLst>
              <a:ext uri="{FF2B5EF4-FFF2-40B4-BE49-F238E27FC236}">
                <a16:creationId xmlns:a16="http://schemas.microsoft.com/office/drawing/2014/main" id="{B3B79AAE-221A-3D1E-9815-4C5A578D038C}"/>
              </a:ext>
            </a:extLst>
          </p:cNvPr>
          <p:cNvPicPr>
            <a:picLocks noChangeAspect="1"/>
          </p:cNvPicPr>
          <p:nvPr/>
        </p:nvPicPr>
        <p:blipFill>
          <a:blip r:embed="rId3"/>
          <a:stretch>
            <a:fillRect/>
          </a:stretch>
        </p:blipFill>
        <p:spPr>
          <a:xfrm>
            <a:off x="2846568" y="182857"/>
            <a:ext cx="6096528" cy="530398"/>
          </a:xfrm>
          <a:prstGeom prst="rect">
            <a:avLst/>
          </a:prstGeom>
        </p:spPr>
      </p:pic>
    </p:spTree>
    <p:extLst>
      <p:ext uri="{BB962C8B-B14F-4D97-AF65-F5344CB8AC3E}">
        <p14:creationId xmlns:p14="http://schemas.microsoft.com/office/powerpoint/2010/main" val="7408036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83C1642-B8CD-80B7-B3F6-C33CFC2C6B7F}"/>
              </a:ext>
            </a:extLst>
          </p:cNvPr>
          <p:cNvPicPr>
            <a:picLocks noChangeAspect="1"/>
          </p:cNvPicPr>
          <p:nvPr/>
        </p:nvPicPr>
        <p:blipFill>
          <a:blip r:embed="rId2"/>
          <a:stretch>
            <a:fillRect/>
          </a:stretch>
        </p:blipFill>
        <p:spPr>
          <a:xfrm>
            <a:off x="0" y="749808"/>
            <a:ext cx="12192000" cy="6108192"/>
          </a:xfrm>
          <a:prstGeom prst="rect">
            <a:avLst/>
          </a:prstGeom>
        </p:spPr>
      </p:pic>
      <p:pic>
        <p:nvPicPr>
          <p:cNvPr id="4" name="Obraz 3">
            <a:extLst>
              <a:ext uri="{FF2B5EF4-FFF2-40B4-BE49-F238E27FC236}">
                <a16:creationId xmlns:a16="http://schemas.microsoft.com/office/drawing/2014/main" id="{D50E6362-AA4B-F78A-AA5F-76C5AE116C53}"/>
              </a:ext>
            </a:extLst>
          </p:cNvPr>
          <p:cNvPicPr>
            <a:picLocks noChangeAspect="1"/>
          </p:cNvPicPr>
          <p:nvPr/>
        </p:nvPicPr>
        <p:blipFill>
          <a:blip r:embed="rId3"/>
          <a:stretch>
            <a:fillRect/>
          </a:stretch>
        </p:blipFill>
        <p:spPr>
          <a:xfrm>
            <a:off x="2965440" y="36576"/>
            <a:ext cx="6096528" cy="530398"/>
          </a:xfrm>
          <a:prstGeom prst="rect">
            <a:avLst/>
          </a:prstGeom>
        </p:spPr>
      </p:pic>
    </p:spTree>
    <p:extLst>
      <p:ext uri="{BB962C8B-B14F-4D97-AF65-F5344CB8AC3E}">
        <p14:creationId xmlns:p14="http://schemas.microsoft.com/office/powerpoint/2010/main" val="3731014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90803E23-B7C5-B198-1C9B-6F47B9EAD5DD}"/>
              </a:ext>
            </a:extLst>
          </p:cNvPr>
          <p:cNvSpPr txBox="1"/>
          <p:nvPr/>
        </p:nvSpPr>
        <p:spPr>
          <a:xfrm>
            <a:off x="368427" y="601885"/>
            <a:ext cx="11455146" cy="5478423"/>
          </a:xfrm>
          <a:prstGeom prst="rect">
            <a:avLst/>
          </a:prstGeom>
          <a:noFill/>
        </p:spPr>
        <p:txBody>
          <a:bodyPr wrap="square">
            <a:spAutoFit/>
          </a:bodyPr>
          <a:lstStyle/>
          <a:p>
            <a:pPr algn="ctr">
              <a:buNone/>
            </a:pPr>
            <a:r>
              <a:rPr lang="pl-PL" sz="4400" b="1" dirty="0"/>
              <a:t>Terminy i sposób składania wniosków</a:t>
            </a:r>
          </a:p>
          <a:p>
            <a:pPr algn="just">
              <a:buNone/>
            </a:pPr>
            <a:r>
              <a:rPr lang="pl-PL" dirty="0"/>
              <a:t>Wnioski należy składać w terminie </a:t>
            </a:r>
            <a:r>
              <a:rPr lang="pl-PL" b="1" dirty="0"/>
              <a:t>od 03.02.2025 r. do 30.04.2026 r.</a:t>
            </a:r>
            <a:r>
              <a:rPr lang="pl-PL" dirty="0"/>
              <a:t> lub do wyczerpania alokacji środków. Nabór wniosków odbywa się w trybie ciągłym, do wyczerpania dedykowanej puli środków.</a:t>
            </a:r>
          </a:p>
          <a:p>
            <a:pPr algn="just">
              <a:buNone/>
            </a:pPr>
            <a:endParaRPr lang="pl-PL" dirty="0"/>
          </a:p>
          <a:p>
            <a:pPr algn="just">
              <a:buNone/>
            </a:pPr>
            <a:r>
              <a:rPr lang="pl-PL" b="1" dirty="0"/>
              <a:t>Informujemy, że możliwość składania wniosków do NFOŚGW dla Wnioskodawców będących:</a:t>
            </a:r>
            <a:endParaRPr lang="pl-PL" dirty="0"/>
          </a:p>
          <a:p>
            <a:pPr algn="just">
              <a:buFont typeface="Arial" panose="020B0604020202020204" pitchFamily="34" charset="0"/>
              <a:buChar char="•"/>
            </a:pPr>
            <a:r>
              <a:rPr lang="pl-PL" dirty="0"/>
              <a:t>osobami fizycznymi wykonującymi działalność gospodarczą w rozumieniu ustawy z dnia 6 marca 2018 r. Prawo przedsiębiorców (JDG) – dot. wsparcia do pojazdów kat. M2 i N1;</a:t>
            </a:r>
          </a:p>
          <a:p>
            <a:pPr algn="just">
              <a:buFont typeface="Arial" panose="020B0604020202020204" pitchFamily="34" charset="0"/>
              <a:buChar char="•"/>
            </a:pPr>
            <a:r>
              <a:rPr lang="pl-PL" dirty="0"/>
              <a:t>organizacjami pozarządowymi w rozumieniu art. 3 ust. 2 ustawy z dnia 24 kwietnia 2003 r. o działalności pożytku publicznego i o wolontariacie;</a:t>
            </a:r>
          </a:p>
          <a:p>
            <a:pPr algn="just">
              <a:buFont typeface="Arial" panose="020B0604020202020204" pitchFamily="34" charset="0"/>
              <a:buChar char="•"/>
            </a:pPr>
            <a:r>
              <a:rPr lang="pl-PL" dirty="0"/>
              <a:t>parkami narodowymi;</a:t>
            </a:r>
          </a:p>
          <a:p>
            <a:pPr algn="just">
              <a:buFont typeface="Arial" panose="020B0604020202020204" pitchFamily="34" charset="0"/>
              <a:buChar char="•"/>
            </a:pPr>
            <a:r>
              <a:rPr lang="pl-PL" dirty="0"/>
              <a:t>państwowymi jednostkami budżetowymi realizującymi zadania opiekuńczo-wychowawcze lub działalność edukacyjną w ramach powszechnego systemu oświaty lub działalność leczniczą realizowaną w ramach kontraktu z NFZ;</a:t>
            </a:r>
          </a:p>
          <a:p>
            <a:pPr algn="just">
              <a:buFont typeface="Arial" panose="020B0604020202020204" pitchFamily="34" charset="0"/>
              <a:buChar char="•"/>
            </a:pPr>
            <a:r>
              <a:rPr lang="pl-PL" dirty="0"/>
              <a:t>państwowymi osobami prawnymi realizującymi zadania opiekuńczo-wychowawcze lub działalność edukacyjną w ramach powszechnego systemu oświaty lub działalność leczniczą realizowaną w ramach kontraktu z NFZ;</a:t>
            </a:r>
          </a:p>
          <a:p>
            <a:pPr algn="just">
              <a:buFont typeface="Arial" panose="020B0604020202020204" pitchFamily="34" charset="0"/>
              <a:buChar char="•"/>
            </a:pPr>
            <a:r>
              <a:rPr lang="pl-PL" dirty="0"/>
              <a:t>jednostkami samorządu terytorialnego oraz ich związki w zakresie placówek: opiekuńczo-wychowawczych lub prowadzących działalność edukacyjną w ramach powszechnego systemu oświaty lub prowadzących działalność leczniczą realizowaną w ramach kontraktu z NFZ</a:t>
            </a:r>
          </a:p>
          <a:p>
            <a:pPr algn="just">
              <a:buNone/>
            </a:pPr>
            <a:r>
              <a:rPr lang="pl-PL" dirty="0"/>
              <a:t>rozpoczyna się </a:t>
            </a:r>
            <a:r>
              <a:rPr lang="pl-PL" b="1" dirty="0"/>
              <a:t>od 20.10.2025 r. </a:t>
            </a:r>
            <a:r>
              <a:rPr lang="pl-PL" dirty="0"/>
              <a:t>od</a:t>
            </a:r>
            <a:r>
              <a:rPr lang="pl-PL" b="1" dirty="0"/>
              <a:t> godz. 09:00</a:t>
            </a:r>
            <a:endParaRPr lang="pl-PL" dirty="0"/>
          </a:p>
        </p:txBody>
      </p:sp>
      <p:pic>
        <p:nvPicPr>
          <p:cNvPr id="4" name="Obraz 3">
            <a:extLst>
              <a:ext uri="{FF2B5EF4-FFF2-40B4-BE49-F238E27FC236}">
                <a16:creationId xmlns:a16="http://schemas.microsoft.com/office/drawing/2014/main" id="{5B69B82F-7B45-5F4B-6B60-A509A073485B}"/>
              </a:ext>
            </a:extLst>
          </p:cNvPr>
          <p:cNvPicPr>
            <a:picLocks noChangeAspect="1"/>
          </p:cNvPicPr>
          <p:nvPr/>
        </p:nvPicPr>
        <p:blipFill>
          <a:blip r:embed="rId2"/>
          <a:stretch>
            <a:fillRect/>
          </a:stretch>
        </p:blipFill>
        <p:spPr>
          <a:xfrm>
            <a:off x="2974584" y="0"/>
            <a:ext cx="6096528" cy="530398"/>
          </a:xfrm>
          <a:prstGeom prst="rect">
            <a:avLst/>
          </a:prstGeom>
        </p:spPr>
      </p:pic>
    </p:spTree>
    <p:extLst>
      <p:ext uri="{BB962C8B-B14F-4D97-AF65-F5344CB8AC3E}">
        <p14:creationId xmlns:p14="http://schemas.microsoft.com/office/powerpoint/2010/main" val="2484091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a:extLst>
              <a:ext uri="{FF2B5EF4-FFF2-40B4-BE49-F238E27FC236}">
                <a16:creationId xmlns:a16="http://schemas.microsoft.com/office/drawing/2014/main" id="{EFB56A93-5DCD-1C96-EA89-1A89DA5D48DA}"/>
              </a:ext>
            </a:extLst>
          </p:cNvPr>
          <p:cNvSpPr txBox="1"/>
          <p:nvPr/>
        </p:nvSpPr>
        <p:spPr>
          <a:xfrm>
            <a:off x="347472" y="192024"/>
            <a:ext cx="11457432" cy="5878532"/>
          </a:xfrm>
          <a:prstGeom prst="rect">
            <a:avLst/>
          </a:prstGeom>
          <a:noFill/>
        </p:spPr>
        <p:txBody>
          <a:bodyPr wrap="square" rtlCol="0">
            <a:spAutoFit/>
          </a:bodyPr>
          <a:lstStyle/>
          <a:p>
            <a:pPr algn="ctr"/>
            <a:endParaRPr lang="pl-PL" sz="4000" b="1" dirty="0"/>
          </a:p>
          <a:p>
            <a:pPr algn="ctr"/>
            <a:r>
              <a:rPr lang="pl-PL" sz="4000" b="1" dirty="0"/>
              <a:t>ANALIZA UBÓSTWA ENERGETYCZNEGO NA TERENIE GMINY KOSZYCE</a:t>
            </a:r>
          </a:p>
          <a:p>
            <a:pPr algn="just"/>
            <a:r>
              <a:rPr lang="pl-PL" sz="3200" dirty="0"/>
              <a:t>W ramach projektu pn. Wdrażanie programu ochrony powietrza                       w Gminie Koszyce została przeprowadzona analiza ubóstwa energetycznego w gminie wraz z zapewnieniem wsparcia doradczego i edukacyjnego w zakresie oszczędności energii i wody dla gospodarstw domowych dotkniętych ubóstwem energetycznym. </a:t>
            </a:r>
          </a:p>
          <a:p>
            <a:pPr algn="just"/>
            <a:r>
              <a:rPr lang="pl-PL" sz="3200" dirty="0"/>
              <a:t>Analiza została opracowana przez firmę </a:t>
            </a:r>
            <a:r>
              <a:rPr lang="pl-PL" sz="3200" b="1" dirty="0"/>
              <a:t>Zakład Analiz Środowiskowych Eko-precyzja Paweł Czupryn z siedzibą                                  w Ustroniu</a:t>
            </a:r>
            <a:r>
              <a:rPr lang="pl-PL" b="1" dirty="0"/>
              <a:t>. </a:t>
            </a:r>
          </a:p>
        </p:txBody>
      </p:sp>
      <p:pic>
        <p:nvPicPr>
          <p:cNvPr id="4" name="Obraz 3">
            <a:extLst>
              <a:ext uri="{FF2B5EF4-FFF2-40B4-BE49-F238E27FC236}">
                <a16:creationId xmlns:a16="http://schemas.microsoft.com/office/drawing/2014/main" id="{9C8555BF-DC11-D9BC-451A-F3C3B6AE818F}"/>
              </a:ext>
            </a:extLst>
          </p:cNvPr>
          <p:cNvPicPr>
            <a:picLocks noChangeAspect="1"/>
          </p:cNvPicPr>
          <p:nvPr/>
        </p:nvPicPr>
        <p:blipFill>
          <a:blip r:embed="rId2"/>
          <a:stretch>
            <a:fillRect/>
          </a:stretch>
        </p:blipFill>
        <p:spPr>
          <a:xfrm>
            <a:off x="2648448" y="85321"/>
            <a:ext cx="6090432" cy="524301"/>
          </a:xfrm>
          <a:prstGeom prst="rect">
            <a:avLst/>
          </a:prstGeom>
        </p:spPr>
      </p:pic>
    </p:spTree>
    <p:extLst>
      <p:ext uri="{BB962C8B-B14F-4D97-AF65-F5344CB8AC3E}">
        <p14:creationId xmlns:p14="http://schemas.microsoft.com/office/powerpoint/2010/main" val="4085134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3840C0B5-A11A-F6B2-EC79-E5C453CAD9BE}"/>
              </a:ext>
            </a:extLst>
          </p:cNvPr>
          <p:cNvPicPr>
            <a:picLocks noChangeAspect="1"/>
          </p:cNvPicPr>
          <p:nvPr/>
        </p:nvPicPr>
        <p:blipFill>
          <a:blip r:embed="rId2"/>
          <a:stretch>
            <a:fillRect/>
          </a:stretch>
        </p:blipFill>
        <p:spPr>
          <a:xfrm>
            <a:off x="0" y="914400"/>
            <a:ext cx="12192000" cy="5943600"/>
          </a:xfrm>
          <a:prstGeom prst="rect">
            <a:avLst/>
          </a:prstGeom>
        </p:spPr>
      </p:pic>
      <p:pic>
        <p:nvPicPr>
          <p:cNvPr id="4" name="Obraz 3">
            <a:extLst>
              <a:ext uri="{FF2B5EF4-FFF2-40B4-BE49-F238E27FC236}">
                <a16:creationId xmlns:a16="http://schemas.microsoft.com/office/drawing/2014/main" id="{EAEBBCB5-059C-EDA4-015C-9026464D54B2}"/>
              </a:ext>
            </a:extLst>
          </p:cNvPr>
          <p:cNvPicPr>
            <a:picLocks noChangeAspect="1"/>
          </p:cNvPicPr>
          <p:nvPr/>
        </p:nvPicPr>
        <p:blipFill>
          <a:blip r:embed="rId3"/>
          <a:stretch>
            <a:fillRect/>
          </a:stretch>
        </p:blipFill>
        <p:spPr>
          <a:xfrm>
            <a:off x="2809992" y="127993"/>
            <a:ext cx="6096528" cy="530398"/>
          </a:xfrm>
          <a:prstGeom prst="rect">
            <a:avLst/>
          </a:prstGeom>
        </p:spPr>
      </p:pic>
    </p:spTree>
    <p:extLst>
      <p:ext uri="{BB962C8B-B14F-4D97-AF65-F5344CB8AC3E}">
        <p14:creationId xmlns:p14="http://schemas.microsoft.com/office/powerpoint/2010/main" val="41876882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EEB3DCFB-6159-400A-4003-129FBFA6BA11}"/>
              </a:ext>
            </a:extLst>
          </p:cNvPr>
          <p:cNvSpPr txBox="1"/>
          <p:nvPr/>
        </p:nvSpPr>
        <p:spPr>
          <a:xfrm>
            <a:off x="328928" y="519422"/>
            <a:ext cx="6094476" cy="707886"/>
          </a:xfrm>
          <a:prstGeom prst="rect">
            <a:avLst/>
          </a:prstGeom>
          <a:noFill/>
        </p:spPr>
        <p:txBody>
          <a:bodyPr wrap="square">
            <a:spAutoFit/>
          </a:bodyPr>
          <a:lstStyle/>
          <a:p>
            <a:r>
              <a:rPr lang="pl-PL" sz="4000" b="1" dirty="0">
                <a:solidFill>
                  <a:srgbClr val="00B050"/>
                </a:solidFill>
              </a:rPr>
              <a:t>Najważniejsze informacje:</a:t>
            </a:r>
          </a:p>
        </p:txBody>
      </p:sp>
      <p:sp>
        <p:nvSpPr>
          <p:cNvPr id="5" name="pole tekstowe 4">
            <a:extLst>
              <a:ext uri="{FF2B5EF4-FFF2-40B4-BE49-F238E27FC236}">
                <a16:creationId xmlns:a16="http://schemas.microsoft.com/office/drawing/2014/main" id="{FD1A2E33-0CA2-71D1-37D6-3E36FE0D472C}"/>
              </a:ext>
            </a:extLst>
          </p:cNvPr>
          <p:cNvSpPr txBox="1"/>
          <p:nvPr/>
        </p:nvSpPr>
        <p:spPr>
          <a:xfrm>
            <a:off x="258317" y="1628056"/>
            <a:ext cx="6094476" cy="3108543"/>
          </a:xfrm>
          <a:prstGeom prst="rect">
            <a:avLst/>
          </a:prstGeom>
          <a:noFill/>
        </p:spPr>
        <p:txBody>
          <a:bodyPr wrap="square">
            <a:spAutoFit/>
          </a:bodyPr>
          <a:lstStyle/>
          <a:p>
            <a:pPr marL="457200" indent="-457200">
              <a:buFont typeface="Arial" panose="020B0604020202020204" pitchFamily="34" charset="0"/>
              <a:buChar char="•"/>
            </a:pPr>
            <a:r>
              <a:rPr lang="pl-PL" sz="2800" b="1" dirty="0"/>
              <a:t>Termin naboru</a:t>
            </a:r>
            <a:r>
              <a:rPr lang="pl-PL" sz="2800" dirty="0"/>
              <a:t>: start 3.02.2025 r.</a:t>
            </a:r>
          </a:p>
          <a:p>
            <a:pPr marL="457200" indent="-457200">
              <a:buFont typeface="Arial" panose="020B0604020202020204" pitchFamily="34" charset="0"/>
              <a:buChar char="•"/>
            </a:pPr>
            <a:r>
              <a:rPr lang="pl-PL" sz="2800" b="1" dirty="0"/>
              <a:t>Beneficjenci</a:t>
            </a:r>
            <a:r>
              <a:rPr lang="pl-PL" sz="2800" dirty="0"/>
              <a:t>: osoby fizyczne                             i osoby fizyczne prowadzące JDG</a:t>
            </a:r>
          </a:p>
          <a:p>
            <a:pPr marL="457200" indent="-457200">
              <a:buFont typeface="Arial" panose="020B0604020202020204" pitchFamily="34" charset="0"/>
              <a:buChar char="•"/>
            </a:pPr>
            <a:r>
              <a:rPr lang="pl-PL" sz="2800" b="1" dirty="0"/>
              <a:t>Realizacja programu: </a:t>
            </a:r>
            <a:r>
              <a:rPr lang="pl-PL" sz="2800" dirty="0"/>
              <a:t>2025-2026 r.</a:t>
            </a:r>
          </a:p>
          <a:p>
            <a:pPr marL="457200" indent="-457200">
              <a:buFont typeface="Arial" panose="020B0604020202020204" pitchFamily="34" charset="0"/>
              <a:buChar char="•"/>
            </a:pPr>
            <a:r>
              <a:rPr lang="pl-PL" sz="2800" b="1" dirty="0"/>
              <a:t>Źródło finansowania</a:t>
            </a:r>
            <a:r>
              <a:rPr lang="pl-PL" sz="2800" dirty="0"/>
              <a:t>: Krajowy Plan Odbudowy i Zwiększenia Odporności Polski(KPO)</a:t>
            </a:r>
          </a:p>
        </p:txBody>
      </p:sp>
      <p:pic>
        <p:nvPicPr>
          <p:cNvPr id="6" name="Obraz 5">
            <a:extLst>
              <a:ext uri="{FF2B5EF4-FFF2-40B4-BE49-F238E27FC236}">
                <a16:creationId xmlns:a16="http://schemas.microsoft.com/office/drawing/2014/main" id="{C9A1575D-5A37-DD45-2F5A-3715E9922CE6}"/>
              </a:ext>
            </a:extLst>
          </p:cNvPr>
          <p:cNvPicPr>
            <a:picLocks noChangeAspect="1"/>
          </p:cNvPicPr>
          <p:nvPr/>
        </p:nvPicPr>
        <p:blipFill>
          <a:blip r:embed="rId2"/>
          <a:stretch>
            <a:fillRect/>
          </a:stretch>
        </p:blipFill>
        <p:spPr>
          <a:xfrm>
            <a:off x="6359608" y="502729"/>
            <a:ext cx="5503464" cy="4233870"/>
          </a:xfrm>
          <a:prstGeom prst="rect">
            <a:avLst/>
          </a:prstGeom>
        </p:spPr>
      </p:pic>
      <p:pic>
        <p:nvPicPr>
          <p:cNvPr id="4" name="Obraz 3">
            <a:extLst>
              <a:ext uri="{FF2B5EF4-FFF2-40B4-BE49-F238E27FC236}">
                <a16:creationId xmlns:a16="http://schemas.microsoft.com/office/drawing/2014/main" id="{7E1DF186-AB95-E565-7CCC-2527D4BD4B4F}"/>
              </a:ext>
            </a:extLst>
          </p:cNvPr>
          <p:cNvPicPr>
            <a:picLocks noChangeAspect="1"/>
          </p:cNvPicPr>
          <p:nvPr/>
        </p:nvPicPr>
        <p:blipFill>
          <a:blip r:embed="rId3"/>
          <a:stretch>
            <a:fillRect/>
          </a:stretch>
        </p:blipFill>
        <p:spPr>
          <a:xfrm>
            <a:off x="2773416" y="6090072"/>
            <a:ext cx="6096528" cy="530398"/>
          </a:xfrm>
          <a:prstGeom prst="rect">
            <a:avLst/>
          </a:prstGeom>
        </p:spPr>
      </p:pic>
    </p:spTree>
    <p:extLst>
      <p:ext uri="{BB962C8B-B14F-4D97-AF65-F5344CB8AC3E}">
        <p14:creationId xmlns:p14="http://schemas.microsoft.com/office/powerpoint/2010/main" val="2172471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a:extLst>
              <a:ext uri="{FF2B5EF4-FFF2-40B4-BE49-F238E27FC236}">
                <a16:creationId xmlns:a16="http://schemas.microsoft.com/office/drawing/2014/main" id="{E0746ECC-87AA-83C5-86BC-3C34D39C8E4B}"/>
              </a:ext>
            </a:extLst>
          </p:cNvPr>
          <p:cNvPicPr>
            <a:picLocks noChangeAspect="1"/>
          </p:cNvPicPr>
          <p:nvPr/>
        </p:nvPicPr>
        <p:blipFill>
          <a:blip r:embed="rId2"/>
          <a:stretch>
            <a:fillRect/>
          </a:stretch>
        </p:blipFill>
        <p:spPr>
          <a:xfrm>
            <a:off x="0" y="598319"/>
            <a:ext cx="12109704" cy="6259681"/>
          </a:xfrm>
          <a:prstGeom prst="rect">
            <a:avLst/>
          </a:prstGeom>
        </p:spPr>
      </p:pic>
      <p:pic>
        <p:nvPicPr>
          <p:cNvPr id="4" name="Obraz 3">
            <a:extLst>
              <a:ext uri="{FF2B5EF4-FFF2-40B4-BE49-F238E27FC236}">
                <a16:creationId xmlns:a16="http://schemas.microsoft.com/office/drawing/2014/main" id="{73A2539A-CF4D-30B4-38A7-D790A24AC771}"/>
              </a:ext>
            </a:extLst>
          </p:cNvPr>
          <p:cNvPicPr>
            <a:picLocks noChangeAspect="1"/>
          </p:cNvPicPr>
          <p:nvPr/>
        </p:nvPicPr>
        <p:blipFill>
          <a:blip r:embed="rId3"/>
          <a:stretch>
            <a:fillRect/>
          </a:stretch>
        </p:blipFill>
        <p:spPr>
          <a:xfrm>
            <a:off x="3047736" y="20484"/>
            <a:ext cx="6096528" cy="530398"/>
          </a:xfrm>
          <a:prstGeom prst="rect">
            <a:avLst/>
          </a:prstGeom>
        </p:spPr>
      </p:pic>
    </p:spTree>
    <p:extLst>
      <p:ext uri="{BB962C8B-B14F-4D97-AF65-F5344CB8AC3E}">
        <p14:creationId xmlns:p14="http://schemas.microsoft.com/office/powerpoint/2010/main" val="39979212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F5E656D8-E577-D77D-184B-0640635E7ADB}"/>
              </a:ext>
            </a:extLst>
          </p:cNvPr>
          <p:cNvPicPr>
            <a:picLocks noChangeAspect="1"/>
          </p:cNvPicPr>
          <p:nvPr/>
        </p:nvPicPr>
        <p:blipFill>
          <a:blip r:embed="rId2"/>
          <a:stretch>
            <a:fillRect/>
          </a:stretch>
        </p:blipFill>
        <p:spPr>
          <a:xfrm>
            <a:off x="0" y="1024128"/>
            <a:ext cx="12192000" cy="5813388"/>
          </a:xfrm>
          <a:prstGeom prst="rect">
            <a:avLst/>
          </a:prstGeom>
        </p:spPr>
      </p:pic>
      <p:pic>
        <p:nvPicPr>
          <p:cNvPr id="4" name="Obraz 3">
            <a:extLst>
              <a:ext uri="{FF2B5EF4-FFF2-40B4-BE49-F238E27FC236}">
                <a16:creationId xmlns:a16="http://schemas.microsoft.com/office/drawing/2014/main" id="{AE439FBE-E35D-464B-2798-4B82A6C54F91}"/>
              </a:ext>
            </a:extLst>
          </p:cNvPr>
          <p:cNvPicPr>
            <a:picLocks noChangeAspect="1"/>
          </p:cNvPicPr>
          <p:nvPr/>
        </p:nvPicPr>
        <p:blipFill>
          <a:blip r:embed="rId3"/>
          <a:stretch>
            <a:fillRect/>
          </a:stretch>
        </p:blipFill>
        <p:spPr>
          <a:xfrm>
            <a:off x="2846568" y="237721"/>
            <a:ext cx="6096528" cy="530398"/>
          </a:xfrm>
          <a:prstGeom prst="rect">
            <a:avLst/>
          </a:prstGeom>
        </p:spPr>
      </p:pic>
    </p:spTree>
    <p:extLst>
      <p:ext uri="{BB962C8B-B14F-4D97-AF65-F5344CB8AC3E}">
        <p14:creationId xmlns:p14="http://schemas.microsoft.com/office/powerpoint/2010/main" val="1684399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6444EEF6-03FC-D503-E4A2-B4B3C70AA4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837943"/>
            <a:ext cx="12192000" cy="5087677"/>
          </a:xfrm>
          <a:prstGeom prst="rect">
            <a:avLst/>
          </a:prstGeom>
        </p:spPr>
      </p:pic>
      <p:sp>
        <p:nvSpPr>
          <p:cNvPr id="3" name="pole tekstowe 2">
            <a:extLst>
              <a:ext uri="{FF2B5EF4-FFF2-40B4-BE49-F238E27FC236}">
                <a16:creationId xmlns:a16="http://schemas.microsoft.com/office/drawing/2014/main" id="{875C8EB9-E94E-34C2-E49D-6558C3667D9B}"/>
              </a:ext>
            </a:extLst>
          </p:cNvPr>
          <p:cNvSpPr txBox="1"/>
          <p:nvPr/>
        </p:nvSpPr>
        <p:spPr>
          <a:xfrm>
            <a:off x="3210429" y="1130057"/>
            <a:ext cx="5919019" cy="707886"/>
          </a:xfrm>
          <a:prstGeom prst="rect">
            <a:avLst/>
          </a:prstGeom>
          <a:noFill/>
        </p:spPr>
        <p:txBody>
          <a:bodyPr wrap="square" rtlCol="0">
            <a:spAutoFit/>
          </a:bodyPr>
          <a:lstStyle/>
          <a:p>
            <a:r>
              <a:rPr lang="pl-PL" sz="4000" b="1" dirty="0"/>
              <a:t>Jak uzyskać dotację?</a:t>
            </a:r>
          </a:p>
        </p:txBody>
      </p:sp>
      <p:pic>
        <p:nvPicPr>
          <p:cNvPr id="5" name="Obraz 4">
            <a:extLst>
              <a:ext uri="{FF2B5EF4-FFF2-40B4-BE49-F238E27FC236}">
                <a16:creationId xmlns:a16="http://schemas.microsoft.com/office/drawing/2014/main" id="{E74E5AAB-F3C9-A75C-9FEC-915DB8A9D0BC}"/>
              </a:ext>
            </a:extLst>
          </p:cNvPr>
          <p:cNvPicPr>
            <a:picLocks noChangeAspect="1"/>
          </p:cNvPicPr>
          <p:nvPr/>
        </p:nvPicPr>
        <p:blipFill>
          <a:blip r:embed="rId3"/>
          <a:stretch>
            <a:fillRect/>
          </a:stretch>
        </p:blipFill>
        <p:spPr>
          <a:xfrm>
            <a:off x="2654544" y="82273"/>
            <a:ext cx="6096528" cy="530398"/>
          </a:xfrm>
          <a:prstGeom prst="rect">
            <a:avLst/>
          </a:prstGeom>
        </p:spPr>
      </p:pic>
    </p:spTree>
    <p:extLst>
      <p:ext uri="{BB962C8B-B14F-4D97-AF65-F5344CB8AC3E}">
        <p14:creationId xmlns:p14="http://schemas.microsoft.com/office/powerpoint/2010/main" val="42485095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8789ED40-848B-FD44-353F-EBEFB50B64A8}"/>
              </a:ext>
            </a:extLst>
          </p:cNvPr>
          <p:cNvPicPr>
            <a:picLocks noChangeAspect="1"/>
          </p:cNvPicPr>
          <p:nvPr/>
        </p:nvPicPr>
        <p:blipFill>
          <a:blip r:embed="rId2"/>
          <a:stretch>
            <a:fillRect/>
          </a:stretch>
        </p:blipFill>
        <p:spPr>
          <a:xfrm>
            <a:off x="0" y="886967"/>
            <a:ext cx="12192000" cy="5836117"/>
          </a:xfrm>
          <a:prstGeom prst="rect">
            <a:avLst/>
          </a:prstGeom>
        </p:spPr>
      </p:pic>
      <p:pic>
        <p:nvPicPr>
          <p:cNvPr id="4" name="Obraz 3">
            <a:extLst>
              <a:ext uri="{FF2B5EF4-FFF2-40B4-BE49-F238E27FC236}">
                <a16:creationId xmlns:a16="http://schemas.microsoft.com/office/drawing/2014/main" id="{75143710-2A07-4EF1-2195-9BF1FF55161B}"/>
              </a:ext>
            </a:extLst>
          </p:cNvPr>
          <p:cNvPicPr>
            <a:picLocks noChangeAspect="1"/>
          </p:cNvPicPr>
          <p:nvPr/>
        </p:nvPicPr>
        <p:blipFill>
          <a:blip r:embed="rId3"/>
          <a:stretch>
            <a:fillRect/>
          </a:stretch>
        </p:blipFill>
        <p:spPr>
          <a:xfrm>
            <a:off x="2828280" y="0"/>
            <a:ext cx="6096528" cy="530398"/>
          </a:xfrm>
          <a:prstGeom prst="rect">
            <a:avLst/>
          </a:prstGeom>
        </p:spPr>
      </p:pic>
    </p:spTree>
    <p:extLst>
      <p:ext uri="{BB962C8B-B14F-4D97-AF65-F5344CB8AC3E}">
        <p14:creationId xmlns:p14="http://schemas.microsoft.com/office/powerpoint/2010/main" val="101603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5CEE8E7-1500-36CE-1BD5-89C48A5EC0C2}"/>
              </a:ext>
            </a:extLst>
          </p:cNvPr>
          <p:cNvPicPr>
            <a:picLocks noChangeAspect="1"/>
          </p:cNvPicPr>
          <p:nvPr/>
        </p:nvPicPr>
        <p:blipFill>
          <a:blip r:embed="rId2"/>
          <a:stretch>
            <a:fillRect/>
          </a:stretch>
        </p:blipFill>
        <p:spPr>
          <a:xfrm>
            <a:off x="0" y="777240"/>
            <a:ext cx="12192000" cy="6080760"/>
          </a:xfrm>
          <a:prstGeom prst="rect">
            <a:avLst/>
          </a:prstGeom>
        </p:spPr>
      </p:pic>
      <p:pic>
        <p:nvPicPr>
          <p:cNvPr id="4" name="Obraz 3">
            <a:extLst>
              <a:ext uri="{FF2B5EF4-FFF2-40B4-BE49-F238E27FC236}">
                <a16:creationId xmlns:a16="http://schemas.microsoft.com/office/drawing/2014/main" id="{DB490ED6-A293-B71A-26E8-118DD7CAE1D4}"/>
              </a:ext>
            </a:extLst>
          </p:cNvPr>
          <p:cNvPicPr>
            <a:picLocks noChangeAspect="1"/>
          </p:cNvPicPr>
          <p:nvPr/>
        </p:nvPicPr>
        <p:blipFill>
          <a:blip r:embed="rId3"/>
          <a:stretch>
            <a:fillRect/>
          </a:stretch>
        </p:blipFill>
        <p:spPr>
          <a:xfrm>
            <a:off x="2791704" y="0"/>
            <a:ext cx="6096528" cy="530398"/>
          </a:xfrm>
          <a:prstGeom prst="rect">
            <a:avLst/>
          </a:prstGeom>
        </p:spPr>
      </p:pic>
    </p:spTree>
    <p:extLst>
      <p:ext uri="{BB962C8B-B14F-4D97-AF65-F5344CB8AC3E}">
        <p14:creationId xmlns:p14="http://schemas.microsoft.com/office/powerpoint/2010/main" val="35994645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A03C83D0-FB60-D5B0-5CBB-1B3CADF1CF59}"/>
              </a:ext>
            </a:extLst>
          </p:cNvPr>
          <p:cNvPicPr>
            <a:picLocks noChangeAspect="1"/>
          </p:cNvPicPr>
          <p:nvPr/>
        </p:nvPicPr>
        <p:blipFill>
          <a:blip r:embed="rId2"/>
          <a:stretch>
            <a:fillRect/>
          </a:stretch>
        </p:blipFill>
        <p:spPr>
          <a:xfrm>
            <a:off x="0" y="1033272"/>
            <a:ext cx="12192000" cy="5824728"/>
          </a:xfrm>
          <a:prstGeom prst="rect">
            <a:avLst/>
          </a:prstGeom>
        </p:spPr>
      </p:pic>
      <p:pic>
        <p:nvPicPr>
          <p:cNvPr id="4" name="Obraz 3">
            <a:extLst>
              <a:ext uri="{FF2B5EF4-FFF2-40B4-BE49-F238E27FC236}">
                <a16:creationId xmlns:a16="http://schemas.microsoft.com/office/drawing/2014/main" id="{A1554967-0C41-FD93-FA40-CB6E233B0673}"/>
              </a:ext>
            </a:extLst>
          </p:cNvPr>
          <p:cNvPicPr>
            <a:picLocks noChangeAspect="1"/>
          </p:cNvPicPr>
          <p:nvPr/>
        </p:nvPicPr>
        <p:blipFill>
          <a:blip r:embed="rId3"/>
          <a:stretch>
            <a:fillRect/>
          </a:stretch>
        </p:blipFill>
        <p:spPr>
          <a:xfrm>
            <a:off x="2974584" y="112753"/>
            <a:ext cx="6096528" cy="524301"/>
          </a:xfrm>
          <a:prstGeom prst="rect">
            <a:avLst/>
          </a:prstGeom>
        </p:spPr>
      </p:pic>
    </p:spTree>
    <p:extLst>
      <p:ext uri="{BB962C8B-B14F-4D97-AF65-F5344CB8AC3E}">
        <p14:creationId xmlns:p14="http://schemas.microsoft.com/office/powerpoint/2010/main" val="13876217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CC3F0F46-764C-3D7E-6FAC-CD6D12B898A9}"/>
              </a:ext>
            </a:extLst>
          </p:cNvPr>
          <p:cNvPicPr>
            <a:picLocks noChangeAspect="1"/>
          </p:cNvPicPr>
          <p:nvPr/>
        </p:nvPicPr>
        <p:blipFill>
          <a:blip r:embed="rId2"/>
          <a:stretch>
            <a:fillRect/>
          </a:stretch>
        </p:blipFill>
        <p:spPr>
          <a:xfrm>
            <a:off x="579120" y="932688"/>
            <a:ext cx="11466576" cy="5730430"/>
          </a:xfrm>
          <a:prstGeom prst="rect">
            <a:avLst/>
          </a:prstGeom>
        </p:spPr>
      </p:pic>
      <p:pic>
        <p:nvPicPr>
          <p:cNvPr id="4" name="Obraz 3">
            <a:extLst>
              <a:ext uri="{FF2B5EF4-FFF2-40B4-BE49-F238E27FC236}">
                <a16:creationId xmlns:a16="http://schemas.microsoft.com/office/drawing/2014/main" id="{5BDC9F7F-FA69-17B4-627C-8263888E04C6}"/>
              </a:ext>
            </a:extLst>
          </p:cNvPr>
          <p:cNvPicPr>
            <a:picLocks noChangeAspect="1"/>
          </p:cNvPicPr>
          <p:nvPr/>
        </p:nvPicPr>
        <p:blipFill>
          <a:blip r:embed="rId3"/>
          <a:stretch>
            <a:fillRect/>
          </a:stretch>
        </p:blipFill>
        <p:spPr>
          <a:xfrm>
            <a:off x="3157464" y="158306"/>
            <a:ext cx="6096528" cy="524301"/>
          </a:xfrm>
          <a:prstGeom prst="rect">
            <a:avLst/>
          </a:prstGeom>
        </p:spPr>
      </p:pic>
    </p:spTree>
    <p:extLst>
      <p:ext uri="{BB962C8B-B14F-4D97-AF65-F5344CB8AC3E}">
        <p14:creationId xmlns:p14="http://schemas.microsoft.com/office/powerpoint/2010/main" val="34065646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CBA3C88B-BA31-1D46-DFB6-C0D7E2365D35}"/>
              </a:ext>
            </a:extLst>
          </p:cNvPr>
          <p:cNvSpPr txBox="1"/>
          <p:nvPr/>
        </p:nvSpPr>
        <p:spPr>
          <a:xfrm>
            <a:off x="688748" y="1408407"/>
            <a:ext cx="10176387" cy="3785652"/>
          </a:xfrm>
          <a:prstGeom prst="rect">
            <a:avLst/>
          </a:prstGeom>
          <a:noFill/>
        </p:spPr>
        <p:txBody>
          <a:bodyPr wrap="square">
            <a:spAutoFit/>
          </a:bodyPr>
          <a:lstStyle/>
          <a:p>
            <a:r>
              <a:rPr lang="pl-PL" sz="4000" b="1" dirty="0"/>
              <a:t>Dla kogo ulga? </a:t>
            </a:r>
          </a:p>
          <a:p>
            <a:endParaRPr lang="pl-PL" sz="4000" b="1" dirty="0"/>
          </a:p>
          <a:p>
            <a:pPr algn="just"/>
            <a:r>
              <a:rPr lang="pl-PL" sz="4000" dirty="0"/>
              <a:t>Jeśli jesteś właścicielem lub współwłaścicielem domu jednorodzinnego (także w zabudowie szeregowej lub bliźniaczej), to możesz skorzystać z ulgi termomodernizacyjnej.</a:t>
            </a:r>
          </a:p>
        </p:txBody>
      </p:sp>
      <p:pic>
        <p:nvPicPr>
          <p:cNvPr id="4" name="Obraz 3">
            <a:extLst>
              <a:ext uri="{FF2B5EF4-FFF2-40B4-BE49-F238E27FC236}">
                <a16:creationId xmlns:a16="http://schemas.microsoft.com/office/drawing/2014/main" id="{A0151FA0-5485-5FE1-78C5-ECD5AFA4E9BC}"/>
              </a:ext>
            </a:extLst>
          </p:cNvPr>
          <p:cNvPicPr>
            <a:picLocks noChangeAspect="1"/>
          </p:cNvPicPr>
          <p:nvPr/>
        </p:nvPicPr>
        <p:blipFill>
          <a:blip r:embed="rId2"/>
          <a:stretch>
            <a:fillRect/>
          </a:stretch>
        </p:blipFill>
        <p:spPr>
          <a:xfrm>
            <a:off x="2728677" y="204193"/>
            <a:ext cx="6096528" cy="524301"/>
          </a:xfrm>
          <a:prstGeom prst="rect">
            <a:avLst/>
          </a:prstGeom>
        </p:spPr>
      </p:pic>
    </p:spTree>
    <p:extLst>
      <p:ext uri="{BB962C8B-B14F-4D97-AF65-F5344CB8AC3E}">
        <p14:creationId xmlns:p14="http://schemas.microsoft.com/office/powerpoint/2010/main" val="158216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E6FE6104-CF7A-2359-F9F0-4D65743087E8}"/>
              </a:ext>
            </a:extLst>
          </p:cNvPr>
          <p:cNvSpPr txBox="1"/>
          <p:nvPr/>
        </p:nvSpPr>
        <p:spPr>
          <a:xfrm>
            <a:off x="221742" y="733520"/>
            <a:ext cx="11098530" cy="2554545"/>
          </a:xfrm>
          <a:prstGeom prst="rect">
            <a:avLst/>
          </a:prstGeom>
          <a:noFill/>
        </p:spPr>
        <p:txBody>
          <a:bodyPr wrap="square">
            <a:spAutoFit/>
          </a:bodyPr>
          <a:lstStyle/>
          <a:p>
            <a:pPr algn="just"/>
            <a:r>
              <a:rPr lang="pl-PL" sz="3200" b="1" dirty="0"/>
              <a:t>Ubóstwo energetyczne </a:t>
            </a:r>
            <a:r>
              <a:rPr lang="pl-PL" sz="3200" dirty="0"/>
              <a:t>to stan, w którym gospodarstwo domowe nie jest w stanie zapewnić sobie wystarczającego poziomu ciepła, chłodu, energii elektrycznej ani oświetlenia z powodu wysokich cen energii oraz niskich dochodów lub złego stanu technicznego budynku.</a:t>
            </a:r>
          </a:p>
        </p:txBody>
      </p:sp>
      <p:pic>
        <p:nvPicPr>
          <p:cNvPr id="7" name="Obraz 6">
            <a:extLst>
              <a:ext uri="{FF2B5EF4-FFF2-40B4-BE49-F238E27FC236}">
                <a16:creationId xmlns:a16="http://schemas.microsoft.com/office/drawing/2014/main" id="{0CB5D233-D68F-5097-3E95-BB4C89886F70}"/>
              </a:ext>
            </a:extLst>
          </p:cNvPr>
          <p:cNvPicPr>
            <a:picLocks noChangeAspect="1"/>
          </p:cNvPicPr>
          <p:nvPr/>
        </p:nvPicPr>
        <p:blipFill>
          <a:blip r:embed="rId2"/>
          <a:stretch>
            <a:fillRect/>
          </a:stretch>
        </p:blipFill>
        <p:spPr>
          <a:xfrm>
            <a:off x="5593080" y="3569936"/>
            <a:ext cx="5398704" cy="3036771"/>
          </a:xfrm>
          <a:prstGeom prst="rect">
            <a:avLst/>
          </a:prstGeom>
        </p:spPr>
      </p:pic>
      <p:pic>
        <p:nvPicPr>
          <p:cNvPr id="4" name="Obraz 3">
            <a:extLst>
              <a:ext uri="{FF2B5EF4-FFF2-40B4-BE49-F238E27FC236}">
                <a16:creationId xmlns:a16="http://schemas.microsoft.com/office/drawing/2014/main" id="{6F0D48E8-56C4-06F8-20FC-7ABC52C32752}"/>
              </a:ext>
            </a:extLst>
          </p:cNvPr>
          <p:cNvPicPr>
            <a:picLocks noChangeAspect="1"/>
          </p:cNvPicPr>
          <p:nvPr/>
        </p:nvPicPr>
        <p:blipFill>
          <a:blip r:embed="rId3"/>
          <a:stretch>
            <a:fillRect/>
          </a:stretch>
        </p:blipFill>
        <p:spPr>
          <a:xfrm>
            <a:off x="2547864" y="36576"/>
            <a:ext cx="6090432" cy="524301"/>
          </a:xfrm>
          <a:prstGeom prst="rect">
            <a:avLst/>
          </a:prstGeom>
        </p:spPr>
      </p:pic>
    </p:spTree>
    <p:extLst>
      <p:ext uri="{BB962C8B-B14F-4D97-AF65-F5344CB8AC3E}">
        <p14:creationId xmlns:p14="http://schemas.microsoft.com/office/powerpoint/2010/main" val="7294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00F05A55-D056-3653-9D42-84CB6E026A99}"/>
              </a:ext>
            </a:extLst>
          </p:cNvPr>
          <p:cNvSpPr txBox="1"/>
          <p:nvPr/>
        </p:nvSpPr>
        <p:spPr>
          <a:xfrm>
            <a:off x="289854" y="761028"/>
            <a:ext cx="11356259" cy="5896197"/>
          </a:xfrm>
          <a:prstGeom prst="rect">
            <a:avLst/>
          </a:prstGeom>
          <a:noFill/>
        </p:spPr>
        <p:txBody>
          <a:bodyPr wrap="square">
            <a:spAutoFit/>
          </a:bodyPr>
          <a:lstStyle/>
          <a:p>
            <a:r>
              <a:rPr lang="pl-PL" sz="4000" b="1" dirty="0"/>
              <a:t>Kiedy przysługuje ulga?</a:t>
            </a:r>
          </a:p>
          <a:p>
            <a:endParaRPr lang="pl-PL" sz="2000" dirty="0"/>
          </a:p>
          <a:p>
            <a:r>
              <a:rPr lang="pl-PL" sz="2000" dirty="0"/>
              <a:t>Z ulgi skorzystasz, jeśli poniesiesz wydatki na termomodernizację domu jednorodzinnego.</a:t>
            </a:r>
          </a:p>
          <a:p>
            <a:endParaRPr lang="pl-PL" sz="2000" dirty="0"/>
          </a:p>
          <a:p>
            <a:r>
              <a:rPr lang="pl-PL" sz="4000" b="1" dirty="0"/>
              <a:t>Termomodernizacja polega na:</a:t>
            </a:r>
          </a:p>
          <a:p>
            <a:pPr marL="342900" indent="-342900" algn="just">
              <a:buFont typeface="Arial" panose="020B0604020202020204" pitchFamily="34" charset="0"/>
              <a:buChar char="•"/>
            </a:pPr>
            <a:r>
              <a:rPr lang="pl-PL" sz="2000" dirty="0"/>
              <a:t>ulepszeniu, gdzie zmniejsza się zapotrzebowanie na energię dostarczaną na ogrzewanie i podgrzewanie wody użytkowej oraz ogrzewanie do budynków mieszkalnych;</a:t>
            </a:r>
          </a:p>
          <a:p>
            <a:pPr marL="342900" indent="-342900" algn="just">
              <a:buFont typeface="Arial" panose="020B0604020202020204" pitchFamily="34" charset="0"/>
              <a:buChar char="•"/>
            </a:pPr>
            <a:r>
              <a:rPr lang="pl-PL" sz="2000" dirty="0"/>
              <a:t>ulepszeniu, gdzie zmniejszają się straty energii pierwotnej w lokalnych sieciach ciepłowniczych oraz zasilających je lokalnych źródłach ciepła, jeżeli budynki mieszkalne, do których dostarczana jest z tych sieci energia, spełniają wymagania w zakresie oszczędności energii, określone w przepisach prawa budowlanego, lub zostały podjęte działania mające na celu zmniejszenie zużycia energii dostarczanej do tych budynków;</a:t>
            </a:r>
          </a:p>
          <a:p>
            <a:pPr marL="342900" indent="-342900" algn="just">
              <a:buFont typeface="Arial" panose="020B0604020202020204" pitchFamily="34" charset="0"/>
              <a:buChar char="•"/>
            </a:pPr>
            <a:r>
              <a:rPr lang="pl-PL" sz="2000" dirty="0"/>
              <a:t>wykonaniu przyłącza technicznego do scentralizowanego źródła ciepła, w związku z likwidacją lokalnego źródła ciepła, w wyniku czego następuje zmniejszenie kosztów pozyskania ciepła dostarczanego do budynków mieszkalnych;</a:t>
            </a:r>
          </a:p>
          <a:p>
            <a:pPr marL="342900" indent="-342900" algn="just">
              <a:buFont typeface="Arial" panose="020B0604020202020204" pitchFamily="34" charset="0"/>
              <a:buChar char="•"/>
            </a:pPr>
            <a:r>
              <a:rPr lang="pl-PL" sz="2000" dirty="0"/>
              <a:t>całkowitej lub częściowej zamianie źródeł energii na źródła odnawialne lub zastosowanie wysokosprawnej kogeneracji.</a:t>
            </a:r>
          </a:p>
        </p:txBody>
      </p:sp>
      <p:pic>
        <p:nvPicPr>
          <p:cNvPr id="4" name="Obraz 3">
            <a:extLst>
              <a:ext uri="{FF2B5EF4-FFF2-40B4-BE49-F238E27FC236}">
                <a16:creationId xmlns:a16="http://schemas.microsoft.com/office/drawing/2014/main" id="{FB5E948A-FA3B-8A1D-F42A-CCEDF12C2CD3}"/>
              </a:ext>
            </a:extLst>
          </p:cNvPr>
          <p:cNvPicPr>
            <a:picLocks noChangeAspect="1"/>
          </p:cNvPicPr>
          <p:nvPr/>
        </p:nvPicPr>
        <p:blipFill>
          <a:blip r:embed="rId2"/>
          <a:stretch>
            <a:fillRect/>
          </a:stretch>
        </p:blipFill>
        <p:spPr>
          <a:xfrm>
            <a:off x="2691120" y="67033"/>
            <a:ext cx="6096528" cy="524301"/>
          </a:xfrm>
          <a:prstGeom prst="rect">
            <a:avLst/>
          </a:prstGeom>
        </p:spPr>
      </p:pic>
    </p:spTree>
    <p:extLst>
      <p:ext uri="{BB962C8B-B14F-4D97-AF65-F5344CB8AC3E}">
        <p14:creationId xmlns:p14="http://schemas.microsoft.com/office/powerpoint/2010/main" val="36905095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E81545A5-4F4A-6287-62B7-B19045EDF480}"/>
              </a:ext>
            </a:extLst>
          </p:cNvPr>
          <p:cNvSpPr txBox="1"/>
          <p:nvPr/>
        </p:nvSpPr>
        <p:spPr>
          <a:xfrm>
            <a:off x="193007" y="1045833"/>
            <a:ext cx="11641393" cy="5452896"/>
          </a:xfrm>
          <a:prstGeom prst="rect">
            <a:avLst/>
          </a:prstGeom>
          <a:noFill/>
        </p:spPr>
        <p:txBody>
          <a:bodyPr wrap="square">
            <a:spAutoFit/>
          </a:bodyPr>
          <a:lstStyle/>
          <a:p>
            <a:r>
              <a:rPr lang="pl-PL" sz="4000" b="1" dirty="0"/>
              <a:t>Odliczysz wydatki na ulgę termomodernizacyjną, jeśli:</a:t>
            </a:r>
          </a:p>
          <a:p>
            <a:endParaRPr lang="pl-PL" sz="4000" b="1" dirty="0"/>
          </a:p>
          <a:p>
            <a:pPr marL="285750" indent="-285750" algn="just">
              <a:buFont typeface="Arial" panose="020B0604020202020204" pitchFamily="34" charset="0"/>
              <a:buChar char="•"/>
            </a:pPr>
            <a:r>
              <a:rPr lang="pl-PL" sz="2000" dirty="0"/>
              <a:t>są one wymienione w załączniku do rozporządzenia Ministra Inwestycji i Rozwoju z 21 grudnia 2018 r. w sprawie określenia wykazu rodzajów materiałów budowlanych, urządzeń i usług związanych z realizacją przedsięwzięć termomodernizacyjnych,</a:t>
            </a:r>
          </a:p>
          <a:p>
            <a:pPr marL="285750" indent="-285750" algn="just">
              <a:buFont typeface="Arial" panose="020B0604020202020204" pitchFamily="34" charset="0"/>
              <a:buChar char="•"/>
            </a:pPr>
            <a:r>
              <a:rPr lang="pl-PL" sz="2000" dirty="0"/>
              <a:t>dotyczą przedsięwzięcia termomodernizacyjnego, które zostanie zakończone w okresie 3 kolejnych lat, licząc od końca roku podatkowego, w którym poniosłeś pierwszy wydatek,</a:t>
            </a:r>
          </a:p>
          <a:p>
            <a:pPr marL="285750" indent="-285750" algn="just">
              <a:buFont typeface="Arial" panose="020B0604020202020204" pitchFamily="34" charset="0"/>
              <a:buChar char="•"/>
            </a:pPr>
            <a:r>
              <a:rPr lang="pl-PL" sz="2000" dirty="0"/>
              <a:t>posiadasz fakturę wystawioną przez podatnika podatku od towarów i usług, który nie korzysta ze zwolnienia od tego podatku,</a:t>
            </a:r>
          </a:p>
          <a:p>
            <a:pPr marL="285750" indent="-285750" algn="just">
              <a:buFont typeface="Arial" panose="020B0604020202020204" pitchFamily="34" charset="0"/>
              <a:buChar char="•"/>
            </a:pPr>
            <a:r>
              <a:rPr lang="pl-PL" sz="2000" dirty="0"/>
              <a:t>nie zostały sfinansowane (dofinansowane) ze środków Narodowego Funduszu Ochrony Środowiska                           i Gospodarki Wodnej lub wojewódzkich funduszy ochrony środowiska i gospodarki wodnej lub zwrócone tobie w jakiejkolwiek formie,</a:t>
            </a:r>
          </a:p>
          <a:p>
            <a:pPr marL="285750" indent="-285750" algn="just">
              <a:buFont typeface="Arial" panose="020B0604020202020204" pitchFamily="34" charset="0"/>
              <a:buChar char="•"/>
            </a:pPr>
            <a:r>
              <a:rPr lang="pl-PL" sz="2000" dirty="0"/>
              <a:t>nie zaliczyłeś ich do kosztów uzyskania przychodów, nie odliczyłeś od przychodu na podstawie ustawy                        o zryczałtowanym podatku dochodowym od niektórych przychodów osiąganych przez osoby fizyczne                          lub nie uwzględniłeś w związku z korzystaniem z ulg podatkowych zgodnie z Ordynacją podatkową.</a:t>
            </a:r>
          </a:p>
        </p:txBody>
      </p:sp>
      <p:pic>
        <p:nvPicPr>
          <p:cNvPr id="4" name="Obraz 3">
            <a:extLst>
              <a:ext uri="{FF2B5EF4-FFF2-40B4-BE49-F238E27FC236}">
                <a16:creationId xmlns:a16="http://schemas.microsoft.com/office/drawing/2014/main" id="{F6E3DD0F-E8AD-F9B3-B32F-293F0B520BF2}"/>
              </a:ext>
            </a:extLst>
          </p:cNvPr>
          <p:cNvPicPr>
            <a:picLocks noChangeAspect="1"/>
          </p:cNvPicPr>
          <p:nvPr/>
        </p:nvPicPr>
        <p:blipFill>
          <a:blip r:embed="rId2"/>
          <a:stretch>
            <a:fillRect/>
          </a:stretch>
        </p:blipFill>
        <p:spPr>
          <a:xfrm>
            <a:off x="3047736" y="267831"/>
            <a:ext cx="6096528" cy="524301"/>
          </a:xfrm>
          <a:prstGeom prst="rect">
            <a:avLst/>
          </a:prstGeom>
        </p:spPr>
      </p:pic>
    </p:spTree>
    <p:extLst>
      <p:ext uri="{BB962C8B-B14F-4D97-AF65-F5344CB8AC3E}">
        <p14:creationId xmlns:p14="http://schemas.microsoft.com/office/powerpoint/2010/main" val="24059444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e tekstowe 4">
            <a:extLst>
              <a:ext uri="{FF2B5EF4-FFF2-40B4-BE49-F238E27FC236}">
                <a16:creationId xmlns:a16="http://schemas.microsoft.com/office/drawing/2014/main" id="{ADDD4CE9-4935-16D8-9C29-CD5A96FFE069}"/>
              </a:ext>
            </a:extLst>
          </p:cNvPr>
          <p:cNvSpPr txBox="1"/>
          <p:nvPr/>
        </p:nvSpPr>
        <p:spPr>
          <a:xfrm>
            <a:off x="260555" y="874454"/>
            <a:ext cx="11670890" cy="5109091"/>
          </a:xfrm>
          <a:prstGeom prst="rect">
            <a:avLst/>
          </a:prstGeom>
          <a:noFill/>
        </p:spPr>
        <p:txBody>
          <a:bodyPr wrap="square">
            <a:spAutoFit/>
          </a:bodyPr>
          <a:lstStyle/>
          <a:p>
            <a:pPr algn="just"/>
            <a:r>
              <a:rPr lang="pl-PL" sz="2800" b="1" dirty="0"/>
              <a:t>Odliczeniu podlegają wydatki na materiały budowlane i urządzenia:</a:t>
            </a:r>
          </a:p>
          <a:p>
            <a:pPr algn="just"/>
            <a:endParaRPr lang="pl-PL" dirty="0"/>
          </a:p>
          <a:p>
            <a:pPr algn="just"/>
            <a:r>
              <a:rPr lang="pl-PL" sz="2000" dirty="0"/>
              <a:t>1. materiały budowlane wykorzystywane do docieplenia przegród budowlanych, płyt balkonowych, dachów oraz fundamentów wchodzące w skład systemów dociepleń lub wykorzystywane do zabezpieczenia przed zawilgoceniem;</a:t>
            </a:r>
          </a:p>
          <a:p>
            <a:pPr algn="just"/>
            <a:r>
              <a:rPr lang="pl-PL" sz="2000" dirty="0"/>
              <a:t>2. węzeł cieplny wraz z programatorem temperatury i układem automatycznej regulacji pogodowej;</a:t>
            </a:r>
          </a:p>
          <a:p>
            <a:pPr algn="just"/>
            <a:r>
              <a:rPr lang="pl-PL" sz="2000" dirty="0"/>
              <a:t>3. kocioł przeznaczony wyłącznie do spalania biomasy, o której mowa w art. 2 ust. 1 pkt 4a lit. c ustawy z dnia 25 sierpnia 2006 r. o systemie monitorowania i kontrolowania jakości paliw (Dz. U. z 2022 r. poz. 1315, 1576, 1967, 2411 i 2687), spełniający co najmniej wymagania określone w rozporządzeniu Komisji (UE) 2015/1189 z dnia 28 kwietnia 2015 r. w sprawie wykonania dyrektywy Parlamentu Europejskiego i Rady 2009/125/WE w odniesieniu do wymogów dotyczących </a:t>
            </a:r>
            <a:r>
              <a:rPr lang="pl-PL" sz="2000" dirty="0" err="1"/>
              <a:t>ekoprojektu</a:t>
            </a:r>
            <a:r>
              <a:rPr lang="pl-PL" sz="2000" dirty="0"/>
              <a:t> dla kotłów na paliwo stałe (Dz. Urz. UE L 193 z 21.07.2015, str. 100, z </a:t>
            </a:r>
            <a:r>
              <a:rPr lang="pl-PL" sz="2000" dirty="0" err="1"/>
              <a:t>późn</a:t>
            </a:r>
            <a:r>
              <a:rPr lang="pl-PL" sz="2000" dirty="0"/>
              <a:t>. zm.3)) – jeżeli eksploatacji takiego kotła nie zakazuje uchwała przyjęta na podstawie art. 96 ust. 1 ustawy z dnia 27 kwietnia 2001 r. – Prawo ochrony środowiska (Dz. U. z 2022 r. poz. 2556 i 2687);</a:t>
            </a:r>
          </a:p>
          <a:p>
            <a:pPr algn="just"/>
            <a:r>
              <a:rPr lang="pl-PL" sz="2000" dirty="0"/>
              <a:t>4. przyłącze do sieci ciepłowniczej lub sieci gazowej wykorzystującej jako źródło energii biogaz lub </a:t>
            </a:r>
            <a:r>
              <a:rPr lang="pl-PL" sz="2000" dirty="0" err="1"/>
              <a:t>biometan</a:t>
            </a:r>
            <a:r>
              <a:rPr lang="pl-PL" sz="2000" dirty="0"/>
              <a:t>;</a:t>
            </a:r>
          </a:p>
          <a:p>
            <a:pPr algn="just"/>
            <a:r>
              <a:rPr lang="pl-PL" sz="2000" dirty="0"/>
              <a:t>5. materiały budowlane wchodzące w skład instalacji ogrzewczej;</a:t>
            </a:r>
          </a:p>
          <a:p>
            <a:pPr algn="just"/>
            <a:r>
              <a:rPr lang="pl-PL" sz="2000" dirty="0"/>
              <a:t>6. materiały budowlane wchodzące w skład instalacji przygotowania ciepłej wody użytkowej;</a:t>
            </a:r>
          </a:p>
        </p:txBody>
      </p:sp>
      <p:pic>
        <p:nvPicPr>
          <p:cNvPr id="3" name="Obraz 2">
            <a:extLst>
              <a:ext uri="{FF2B5EF4-FFF2-40B4-BE49-F238E27FC236}">
                <a16:creationId xmlns:a16="http://schemas.microsoft.com/office/drawing/2014/main" id="{912430C8-410D-9F92-166A-E77FF990EFE6}"/>
              </a:ext>
            </a:extLst>
          </p:cNvPr>
          <p:cNvPicPr>
            <a:picLocks noChangeAspect="1"/>
          </p:cNvPicPr>
          <p:nvPr/>
        </p:nvPicPr>
        <p:blipFill>
          <a:blip r:embed="rId2"/>
          <a:stretch>
            <a:fillRect/>
          </a:stretch>
        </p:blipFill>
        <p:spPr>
          <a:xfrm>
            <a:off x="2928864" y="112753"/>
            <a:ext cx="6096528" cy="524301"/>
          </a:xfrm>
          <a:prstGeom prst="rect">
            <a:avLst/>
          </a:prstGeom>
        </p:spPr>
      </p:pic>
    </p:spTree>
    <p:extLst>
      <p:ext uri="{BB962C8B-B14F-4D97-AF65-F5344CB8AC3E}">
        <p14:creationId xmlns:p14="http://schemas.microsoft.com/office/powerpoint/2010/main" val="34936583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AEF804A4-7431-91A5-0708-255F64FEA7F9}"/>
              </a:ext>
            </a:extLst>
          </p:cNvPr>
          <p:cNvSpPr txBox="1"/>
          <p:nvPr/>
        </p:nvSpPr>
        <p:spPr>
          <a:xfrm>
            <a:off x="510589" y="944487"/>
            <a:ext cx="10795819" cy="4647426"/>
          </a:xfrm>
          <a:prstGeom prst="rect">
            <a:avLst/>
          </a:prstGeom>
          <a:noFill/>
        </p:spPr>
        <p:txBody>
          <a:bodyPr wrap="square">
            <a:spAutoFit/>
          </a:bodyPr>
          <a:lstStyle/>
          <a:p>
            <a:r>
              <a:rPr lang="pl-PL" sz="2800" b="1" dirty="0"/>
              <a:t>Odliczeniu podlegają wydatki na materiały budowlane i urządzenia:</a:t>
            </a:r>
          </a:p>
          <a:p>
            <a:endParaRPr lang="pl-PL" sz="2800" b="1" dirty="0"/>
          </a:p>
          <a:p>
            <a:pPr algn="just"/>
            <a:r>
              <a:rPr lang="pl-PL" sz="2000" dirty="0"/>
              <a:t>7. materiały budowlane wchodzące w skład systemu ogrzewania elektrycznego;</a:t>
            </a:r>
          </a:p>
          <a:p>
            <a:pPr algn="just"/>
            <a:r>
              <a:rPr lang="pl-PL" sz="2000" dirty="0"/>
              <a:t>8. pompa ciepła wraz z infrastrukturą niezbędną do jej funkcjonowania, pod warunkiem że pompa ta jest częścią instalacji wykorzystywanej do ogrzewania pomieszczeń lub przygotowania ciepłej wody użytkowej;</a:t>
            </a:r>
          </a:p>
          <a:p>
            <a:pPr algn="just"/>
            <a:r>
              <a:rPr lang="pl-PL" sz="2000" dirty="0"/>
              <a:t>9. kolektor słoneczny wraz z infrastrukturą niezbędną do jego funkcjonowania;</a:t>
            </a:r>
          </a:p>
          <a:p>
            <a:pPr algn="just"/>
            <a:r>
              <a:rPr lang="pl-PL" sz="2000" dirty="0"/>
              <a:t>10. ogniwo fotowoltaiczne wraz z infrastrukturą niezbędną do jego funkcjonowania;</a:t>
            </a:r>
          </a:p>
          <a:p>
            <a:pPr algn="just"/>
            <a:r>
              <a:rPr lang="pl-PL" sz="2000" dirty="0"/>
              <a:t>11. magazyn energii lub magazyn ciepła wraz z infrastrukturą niezbędną do ich funkcjonowania</a:t>
            </a:r>
          </a:p>
          <a:p>
            <a:pPr algn="just"/>
            <a:r>
              <a:rPr lang="pl-PL" sz="2000" dirty="0"/>
              <a:t>12. system zarządzania energią;</a:t>
            </a:r>
          </a:p>
          <a:p>
            <a:pPr algn="just"/>
            <a:r>
              <a:rPr lang="pl-PL" sz="2000" dirty="0"/>
              <a:t>13. stolarka okienna i drzwiowa, w tym okna, okna połaciowe wraz z systemami montażowymi, drzwi balkonowe, drzwi zewnętrzne, bramy garażowe, powierzchnie przezroczyste nieotwieralne;</a:t>
            </a:r>
          </a:p>
          <a:p>
            <a:pPr algn="just"/>
            <a:r>
              <a:rPr lang="pl-PL" sz="2000" dirty="0"/>
              <a:t>14. materiały budowlane składające się na system wentylacji mechanicznej wraz z odzyskiem ciepła                   lub odzyskiem ciepła i chłodu.</a:t>
            </a:r>
          </a:p>
        </p:txBody>
      </p:sp>
      <p:pic>
        <p:nvPicPr>
          <p:cNvPr id="4" name="Obraz 3">
            <a:extLst>
              <a:ext uri="{FF2B5EF4-FFF2-40B4-BE49-F238E27FC236}">
                <a16:creationId xmlns:a16="http://schemas.microsoft.com/office/drawing/2014/main" id="{F9C1B41F-1B03-DE0E-203E-DABEEB193B8F}"/>
              </a:ext>
            </a:extLst>
          </p:cNvPr>
          <p:cNvPicPr>
            <a:picLocks noChangeAspect="1"/>
          </p:cNvPicPr>
          <p:nvPr/>
        </p:nvPicPr>
        <p:blipFill>
          <a:blip r:embed="rId2"/>
          <a:stretch>
            <a:fillRect/>
          </a:stretch>
        </p:blipFill>
        <p:spPr>
          <a:xfrm>
            <a:off x="2938008" y="0"/>
            <a:ext cx="6096528" cy="524301"/>
          </a:xfrm>
          <a:prstGeom prst="rect">
            <a:avLst/>
          </a:prstGeom>
        </p:spPr>
      </p:pic>
    </p:spTree>
    <p:extLst>
      <p:ext uri="{BB962C8B-B14F-4D97-AF65-F5344CB8AC3E}">
        <p14:creationId xmlns:p14="http://schemas.microsoft.com/office/powerpoint/2010/main" val="33119459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84348636-78DF-62C0-DDAB-C7A8D20E7EC7}"/>
              </a:ext>
            </a:extLst>
          </p:cNvPr>
          <p:cNvSpPr txBox="1"/>
          <p:nvPr/>
        </p:nvSpPr>
        <p:spPr>
          <a:xfrm>
            <a:off x="264784" y="517803"/>
            <a:ext cx="11847870" cy="6340197"/>
          </a:xfrm>
          <a:prstGeom prst="rect">
            <a:avLst/>
          </a:prstGeom>
          <a:noFill/>
        </p:spPr>
        <p:txBody>
          <a:bodyPr wrap="square">
            <a:spAutoFit/>
          </a:bodyPr>
          <a:lstStyle/>
          <a:p>
            <a:r>
              <a:rPr lang="pl-PL" sz="2800" b="1" dirty="0"/>
              <a:t>Odliczeniem objęte są wydatki na następujące usługi:</a:t>
            </a:r>
          </a:p>
          <a:p>
            <a:r>
              <a:rPr lang="pl-PL" dirty="0"/>
              <a:t>1. wykonanie audytu energetycznego budynku przed realizacją przedsięwzięcia termomodernizacyjnego;</a:t>
            </a:r>
          </a:p>
          <a:p>
            <a:r>
              <a:rPr lang="pl-PL" dirty="0"/>
              <a:t>2. wykonanie analizy termograficznej budynku;</a:t>
            </a:r>
          </a:p>
          <a:p>
            <a:r>
              <a:rPr lang="pl-PL" dirty="0"/>
              <a:t>3. wykonanie dokumentacji projektowej związanej z pracami termomodernizacyjnymi;</a:t>
            </a:r>
          </a:p>
          <a:p>
            <a:r>
              <a:rPr lang="pl-PL" dirty="0"/>
              <a:t>4. wykonanie ekspertyzy ornitologicznej i </a:t>
            </a:r>
            <a:r>
              <a:rPr lang="pl-PL" dirty="0" err="1"/>
              <a:t>chiropterologicznej</a:t>
            </a:r>
            <a:r>
              <a:rPr lang="pl-PL" dirty="0"/>
              <a:t>;</a:t>
            </a:r>
          </a:p>
          <a:p>
            <a:r>
              <a:rPr lang="pl-PL" dirty="0"/>
              <a:t>5. docieplenie przegród budowlanych lub płyt balkonowych lub dachów lub fundamentów;</a:t>
            </a:r>
          </a:p>
          <a:p>
            <a:r>
              <a:rPr lang="pl-PL" dirty="0"/>
              <a:t>6. montaż węzła cieplnego wraz z programatorem temperatury i układem automatycznej regulacji pogodowej;</a:t>
            </a:r>
          </a:p>
          <a:p>
            <a:r>
              <a:rPr lang="pl-PL" dirty="0"/>
              <a:t>7. montaż i wymiana stolarki okiennej i drzwiowej, w tym okien, okien połaciowych wraz z systemami montażowymi, drzwi balkonowych, drzwi zewnętrznych, bram garażowych, powierzchni przezroczystych nieotwieralnych;</a:t>
            </a:r>
          </a:p>
          <a:p>
            <a:r>
              <a:rPr lang="pl-PL" dirty="0"/>
              <a:t>8. wymiana elementów istniejącej instalacji ogrzewczej lub instalacji przygotowania ciepłej wody użytkowej lub wykonanie nowej instalacji wewnętrznej ogrzewania lub instalacji przygotowania ciepłej wody użytkowej;</a:t>
            </a:r>
          </a:p>
          <a:p>
            <a:r>
              <a:rPr lang="pl-PL" dirty="0"/>
              <a:t>9. montaż pompy ciepła oraz infrastruktury niezbędnej do jej funkcjonowania, pod warunkiem że pompa ta jest częścią instalacji wykorzystywanej do ogrzewania pomieszczeń lub przygotowania ciepłej wody użytkowej;</a:t>
            </a:r>
          </a:p>
          <a:p>
            <a:r>
              <a:rPr lang="pl-PL" dirty="0"/>
              <a:t>10. montaż kolektora słonecznego oraz infrastruktury niezbędnej do jego funkcjonowania;</a:t>
            </a:r>
          </a:p>
          <a:p>
            <a:r>
              <a:rPr lang="pl-PL" dirty="0"/>
              <a:t>11. montaż systemu wentylacji mechanicznej z odzyskiem ciepła z powietrza wywiewanego;</a:t>
            </a:r>
          </a:p>
          <a:p>
            <a:r>
              <a:rPr lang="pl-PL" dirty="0"/>
              <a:t>12. montaż ogniwa fotowoltaicznego oraz infrastruktury niezbędnej do jego funkcjonowania;</a:t>
            </a:r>
          </a:p>
          <a:p>
            <a:r>
              <a:rPr lang="pl-PL" dirty="0"/>
              <a:t>13. montaż magazynu energii lub magazynu ciepła oraz infrastruktury niezbędnej do ich funkcjonowania;</a:t>
            </a:r>
          </a:p>
          <a:p>
            <a:r>
              <a:rPr lang="pl-PL" dirty="0"/>
              <a:t>14. montaż systemu zarządzania energią;</a:t>
            </a:r>
          </a:p>
          <a:p>
            <a:r>
              <a:rPr lang="pl-PL" dirty="0"/>
              <a:t>15. uruchomienie i regulacja źródła ciepła oraz analiza spalin;</a:t>
            </a:r>
          </a:p>
          <a:p>
            <a:r>
              <a:rPr lang="pl-PL" dirty="0"/>
              <a:t>16. wykonanie przyłącza do sieci ciepłowniczej lub sieci gazowej wykorzystującej jako źródło energii biogaz lub </a:t>
            </a:r>
            <a:r>
              <a:rPr lang="pl-PL" dirty="0" err="1"/>
              <a:t>biometan</a:t>
            </a:r>
            <a:r>
              <a:rPr lang="pl-PL" dirty="0"/>
              <a:t>;</a:t>
            </a:r>
          </a:p>
          <a:p>
            <a:r>
              <a:rPr lang="pl-PL" dirty="0"/>
              <a:t>17. regulacja i równoważenie hydrauliczne instalacji;</a:t>
            </a:r>
          </a:p>
          <a:p>
            <a:r>
              <a:rPr lang="pl-PL" dirty="0"/>
              <a:t>18. demontaż źródła ciepła na paliwo stałe.</a:t>
            </a:r>
          </a:p>
        </p:txBody>
      </p:sp>
      <p:pic>
        <p:nvPicPr>
          <p:cNvPr id="4" name="Obraz 3">
            <a:extLst>
              <a:ext uri="{FF2B5EF4-FFF2-40B4-BE49-F238E27FC236}">
                <a16:creationId xmlns:a16="http://schemas.microsoft.com/office/drawing/2014/main" id="{E667C20E-22B6-BB49-A46C-0ACE1CAC5094}"/>
              </a:ext>
            </a:extLst>
          </p:cNvPr>
          <p:cNvPicPr>
            <a:picLocks noChangeAspect="1"/>
          </p:cNvPicPr>
          <p:nvPr/>
        </p:nvPicPr>
        <p:blipFill>
          <a:blip r:embed="rId2"/>
          <a:stretch>
            <a:fillRect/>
          </a:stretch>
        </p:blipFill>
        <p:spPr>
          <a:xfrm>
            <a:off x="2432304" y="0"/>
            <a:ext cx="6519936" cy="517803"/>
          </a:xfrm>
          <a:prstGeom prst="rect">
            <a:avLst/>
          </a:prstGeom>
        </p:spPr>
      </p:pic>
    </p:spTree>
    <p:extLst>
      <p:ext uri="{BB962C8B-B14F-4D97-AF65-F5344CB8AC3E}">
        <p14:creationId xmlns:p14="http://schemas.microsoft.com/office/powerpoint/2010/main" val="39259199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18AAB290-DB8F-FCE4-5DD5-97D8B7A721FE}"/>
              </a:ext>
            </a:extLst>
          </p:cNvPr>
          <p:cNvSpPr txBox="1"/>
          <p:nvPr/>
        </p:nvSpPr>
        <p:spPr>
          <a:xfrm>
            <a:off x="623070" y="1097327"/>
            <a:ext cx="10284543" cy="3939540"/>
          </a:xfrm>
          <a:prstGeom prst="rect">
            <a:avLst/>
          </a:prstGeom>
          <a:noFill/>
        </p:spPr>
        <p:txBody>
          <a:bodyPr wrap="square">
            <a:spAutoFit/>
          </a:bodyPr>
          <a:lstStyle/>
          <a:p>
            <a:r>
              <a:rPr lang="pl-PL" sz="4000" b="1" dirty="0"/>
              <a:t>Jak dokumentować prawo do ulgi? </a:t>
            </a:r>
          </a:p>
          <a:p>
            <a:endParaRPr lang="pl-PL" dirty="0"/>
          </a:p>
          <a:p>
            <a:pPr algn="just"/>
            <a:r>
              <a:rPr lang="pl-PL" sz="3200" dirty="0"/>
              <a:t>Ulgę możesz odliczyć, jeśli posiadasz fakturę wystawioną przez podatnika VAT czynnego.</a:t>
            </a:r>
          </a:p>
          <a:p>
            <a:pPr algn="just"/>
            <a:endParaRPr lang="pl-PL" sz="3200" dirty="0"/>
          </a:p>
          <a:p>
            <a:pPr algn="just"/>
            <a:r>
              <a:rPr lang="pl-PL" sz="3200" dirty="0"/>
              <a:t>Podstawą do odliczenia może być również faktura zawierającą podatek od wartości dodanej wystawiona przez podmiot z państwa członkowskiego UE.</a:t>
            </a:r>
          </a:p>
        </p:txBody>
      </p:sp>
      <p:pic>
        <p:nvPicPr>
          <p:cNvPr id="4" name="Obraz 3">
            <a:extLst>
              <a:ext uri="{FF2B5EF4-FFF2-40B4-BE49-F238E27FC236}">
                <a16:creationId xmlns:a16="http://schemas.microsoft.com/office/drawing/2014/main" id="{16C747AF-EAB3-BC60-DC69-A2CCC76DD85D}"/>
              </a:ext>
            </a:extLst>
          </p:cNvPr>
          <p:cNvPicPr>
            <a:picLocks noChangeAspect="1"/>
          </p:cNvPicPr>
          <p:nvPr/>
        </p:nvPicPr>
        <p:blipFill>
          <a:blip r:embed="rId2"/>
          <a:stretch>
            <a:fillRect/>
          </a:stretch>
        </p:blipFill>
        <p:spPr>
          <a:xfrm>
            <a:off x="2800848" y="179834"/>
            <a:ext cx="6096528" cy="524301"/>
          </a:xfrm>
          <a:prstGeom prst="rect">
            <a:avLst/>
          </a:prstGeom>
        </p:spPr>
      </p:pic>
    </p:spTree>
    <p:extLst>
      <p:ext uri="{BB962C8B-B14F-4D97-AF65-F5344CB8AC3E}">
        <p14:creationId xmlns:p14="http://schemas.microsoft.com/office/powerpoint/2010/main" val="465138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FF747058-6B14-6042-A395-227BEA01FBA3}"/>
              </a:ext>
            </a:extLst>
          </p:cNvPr>
          <p:cNvSpPr txBox="1"/>
          <p:nvPr/>
        </p:nvSpPr>
        <p:spPr>
          <a:xfrm>
            <a:off x="649027" y="1031048"/>
            <a:ext cx="11021961" cy="2462213"/>
          </a:xfrm>
          <a:prstGeom prst="rect">
            <a:avLst/>
          </a:prstGeom>
          <a:noFill/>
        </p:spPr>
        <p:txBody>
          <a:bodyPr wrap="square">
            <a:spAutoFit/>
          </a:bodyPr>
          <a:lstStyle/>
          <a:p>
            <a:r>
              <a:rPr lang="pl-PL" sz="4000" b="1" dirty="0"/>
              <a:t>Jakie zeznanie złożyć? </a:t>
            </a:r>
          </a:p>
          <a:p>
            <a:endParaRPr lang="pl-PL" dirty="0"/>
          </a:p>
          <a:p>
            <a:r>
              <a:rPr lang="pl-PL" sz="3200" dirty="0"/>
              <a:t>Odliczeń dokonujesz w zeznaniu podatkowym PIT-36, PIT-36L, PIT- 37 lub PIT-28, do którego należy dołączyć załącznik PIT/O (informację o odliczeniach).</a:t>
            </a:r>
          </a:p>
        </p:txBody>
      </p:sp>
      <p:pic>
        <p:nvPicPr>
          <p:cNvPr id="4" name="Obraz 3">
            <a:extLst>
              <a:ext uri="{FF2B5EF4-FFF2-40B4-BE49-F238E27FC236}">
                <a16:creationId xmlns:a16="http://schemas.microsoft.com/office/drawing/2014/main" id="{EEE3B37B-173D-02B2-39E4-B1A3F1E4840D}"/>
              </a:ext>
            </a:extLst>
          </p:cNvPr>
          <p:cNvPicPr>
            <a:picLocks noChangeAspect="1"/>
          </p:cNvPicPr>
          <p:nvPr/>
        </p:nvPicPr>
        <p:blipFill>
          <a:blip r:embed="rId2"/>
          <a:stretch>
            <a:fillRect/>
          </a:stretch>
        </p:blipFill>
        <p:spPr>
          <a:xfrm>
            <a:off x="3047736" y="128016"/>
            <a:ext cx="6096528" cy="524301"/>
          </a:xfrm>
          <a:prstGeom prst="rect">
            <a:avLst/>
          </a:prstGeom>
        </p:spPr>
      </p:pic>
    </p:spTree>
    <p:extLst>
      <p:ext uri="{BB962C8B-B14F-4D97-AF65-F5344CB8AC3E}">
        <p14:creationId xmlns:p14="http://schemas.microsoft.com/office/powerpoint/2010/main" val="1338380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B9847308-E204-2C0D-6C31-12FBE382D694}"/>
              </a:ext>
            </a:extLst>
          </p:cNvPr>
          <p:cNvSpPr txBox="1"/>
          <p:nvPr/>
        </p:nvSpPr>
        <p:spPr>
          <a:xfrm>
            <a:off x="3047238" y="3244334"/>
            <a:ext cx="6094476" cy="369332"/>
          </a:xfrm>
          <a:prstGeom prst="rect">
            <a:avLst/>
          </a:prstGeom>
          <a:noFill/>
        </p:spPr>
        <p:txBody>
          <a:bodyPr wrap="square">
            <a:spAutoFit/>
          </a:bodyPr>
          <a:lstStyle/>
          <a:p>
            <a:r>
              <a:rPr lang="pl-PL" dirty="0"/>
              <a:t>ULGA INWESTYCYJNA W PODATKU ROLNYM </a:t>
            </a:r>
          </a:p>
        </p:txBody>
      </p:sp>
      <p:pic>
        <p:nvPicPr>
          <p:cNvPr id="4" name="Obraz 3">
            <a:extLst>
              <a:ext uri="{FF2B5EF4-FFF2-40B4-BE49-F238E27FC236}">
                <a16:creationId xmlns:a16="http://schemas.microsoft.com/office/drawing/2014/main" id="{04FA5B4A-9AAD-D09E-5276-EC015151D553}"/>
              </a:ext>
            </a:extLst>
          </p:cNvPr>
          <p:cNvPicPr>
            <a:picLocks noChangeAspect="1"/>
          </p:cNvPicPr>
          <p:nvPr/>
        </p:nvPicPr>
        <p:blipFill>
          <a:blip r:embed="rId2"/>
          <a:stretch>
            <a:fillRect/>
          </a:stretch>
        </p:blipFill>
        <p:spPr>
          <a:xfrm>
            <a:off x="0" y="0"/>
            <a:ext cx="12192000" cy="6867144"/>
          </a:xfrm>
          <a:prstGeom prst="rect">
            <a:avLst/>
          </a:prstGeom>
        </p:spPr>
      </p:pic>
      <p:pic>
        <p:nvPicPr>
          <p:cNvPr id="5" name="Obraz 4">
            <a:extLst>
              <a:ext uri="{FF2B5EF4-FFF2-40B4-BE49-F238E27FC236}">
                <a16:creationId xmlns:a16="http://schemas.microsoft.com/office/drawing/2014/main" id="{274C3B44-BA1A-D7EE-FFB8-EF2C7ACF0316}"/>
              </a:ext>
            </a:extLst>
          </p:cNvPr>
          <p:cNvPicPr>
            <a:picLocks noChangeAspect="1"/>
          </p:cNvPicPr>
          <p:nvPr/>
        </p:nvPicPr>
        <p:blipFill>
          <a:blip r:embed="rId3"/>
          <a:stretch>
            <a:fillRect/>
          </a:stretch>
        </p:blipFill>
        <p:spPr>
          <a:xfrm>
            <a:off x="2764272" y="158473"/>
            <a:ext cx="6096528" cy="524301"/>
          </a:xfrm>
          <a:prstGeom prst="rect">
            <a:avLst/>
          </a:prstGeom>
        </p:spPr>
      </p:pic>
    </p:spTree>
    <p:extLst>
      <p:ext uri="{BB962C8B-B14F-4D97-AF65-F5344CB8AC3E}">
        <p14:creationId xmlns:p14="http://schemas.microsoft.com/office/powerpoint/2010/main" val="1044118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ole tekstowe 8">
            <a:extLst>
              <a:ext uri="{FF2B5EF4-FFF2-40B4-BE49-F238E27FC236}">
                <a16:creationId xmlns:a16="http://schemas.microsoft.com/office/drawing/2014/main" id="{209ABB16-AFD5-339F-B0C8-2001A1B3CDD0}"/>
              </a:ext>
            </a:extLst>
          </p:cNvPr>
          <p:cNvSpPr txBox="1"/>
          <p:nvPr/>
        </p:nvSpPr>
        <p:spPr>
          <a:xfrm>
            <a:off x="422148" y="886969"/>
            <a:ext cx="11347704" cy="5632311"/>
          </a:xfrm>
          <a:prstGeom prst="rect">
            <a:avLst/>
          </a:prstGeom>
          <a:noFill/>
        </p:spPr>
        <p:txBody>
          <a:bodyPr wrap="square">
            <a:spAutoFit/>
          </a:bodyPr>
          <a:lstStyle/>
          <a:p>
            <a:pPr algn="just"/>
            <a:r>
              <a:rPr lang="pl-PL" sz="2400" b="1" dirty="0"/>
              <a:t>Podatnikom podatku rolnego przysługuje ulga inwestycyjna z tytułu wydatków poniesionych na:</a:t>
            </a:r>
          </a:p>
          <a:p>
            <a:pPr algn="just"/>
            <a:r>
              <a:rPr lang="pl-PL" sz="2400" b="1" dirty="0"/>
              <a:t>budowę lub modernizację budynków inwentarskich służących do chowu, hodowli                                 i utrzymywania zwierząt gospodarskich oraz obiektów służących ochronie środowiska,</a:t>
            </a:r>
          </a:p>
          <a:p>
            <a:pPr algn="just"/>
            <a:r>
              <a:rPr lang="pl-PL" sz="2400" b="1" dirty="0"/>
              <a:t>zakup i zainstalowanie:</a:t>
            </a:r>
          </a:p>
          <a:p>
            <a:pPr algn="just"/>
            <a:endParaRPr lang="pl-PL" sz="2400" b="1" dirty="0"/>
          </a:p>
          <a:p>
            <a:pPr algn="just"/>
            <a:r>
              <a:rPr lang="pl-PL" sz="2400" b="1" dirty="0"/>
              <a:t>a)       deszczowni,</a:t>
            </a:r>
          </a:p>
          <a:p>
            <a:pPr algn="just"/>
            <a:endParaRPr lang="pl-PL" sz="2400" b="1" dirty="0"/>
          </a:p>
          <a:p>
            <a:pPr algn="just"/>
            <a:r>
              <a:rPr lang="pl-PL" sz="2400" b="1" dirty="0"/>
              <a:t>b)       urządzeń melioracyjnych i urządzeń zaopatrzenia gospodarstwa w wodę,</a:t>
            </a:r>
          </a:p>
          <a:p>
            <a:pPr algn="just"/>
            <a:endParaRPr lang="pl-PL" sz="2400" b="1" dirty="0"/>
          </a:p>
          <a:p>
            <a:pPr algn="just"/>
            <a:r>
              <a:rPr lang="pl-PL" sz="2400" b="1" dirty="0"/>
              <a:t>c)       urządzeń do wykorzystywania na cele produkcyjne naturalnych źródeł energii (wiatru, biogazu, słońca, spadku wód)</a:t>
            </a:r>
          </a:p>
          <a:p>
            <a:pPr algn="just"/>
            <a:endParaRPr lang="pl-PL" sz="2400" b="1" dirty="0"/>
          </a:p>
          <a:p>
            <a:pPr algn="just"/>
            <a:r>
              <a:rPr lang="pl-PL" sz="2400" b="1" dirty="0">
                <a:solidFill>
                  <a:srgbClr val="FF0000"/>
                </a:solidFill>
              </a:rPr>
              <a:t>- jeżeli wydatki te nie zostały sfinansowane w całości lub w części z udziałem środków publicznych.</a:t>
            </a:r>
          </a:p>
        </p:txBody>
      </p:sp>
      <p:pic>
        <p:nvPicPr>
          <p:cNvPr id="3" name="Obraz 2">
            <a:extLst>
              <a:ext uri="{FF2B5EF4-FFF2-40B4-BE49-F238E27FC236}">
                <a16:creationId xmlns:a16="http://schemas.microsoft.com/office/drawing/2014/main" id="{3FDB0FF9-7D54-6445-0C40-C81F4A0743A5}"/>
              </a:ext>
            </a:extLst>
          </p:cNvPr>
          <p:cNvPicPr>
            <a:picLocks noChangeAspect="1"/>
          </p:cNvPicPr>
          <p:nvPr/>
        </p:nvPicPr>
        <p:blipFill>
          <a:blip r:embed="rId2"/>
          <a:stretch>
            <a:fillRect/>
          </a:stretch>
        </p:blipFill>
        <p:spPr>
          <a:xfrm>
            <a:off x="2617968" y="76569"/>
            <a:ext cx="6096528" cy="524301"/>
          </a:xfrm>
          <a:prstGeom prst="rect">
            <a:avLst/>
          </a:prstGeom>
        </p:spPr>
      </p:pic>
    </p:spTree>
    <p:extLst>
      <p:ext uri="{BB962C8B-B14F-4D97-AF65-F5344CB8AC3E}">
        <p14:creationId xmlns:p14="http://schemas.microsoft.com/office/powerpoint/2010/main" val="37786047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1F862EA0-87F3-0580-88AF-96E4B7CD4CFA}"/>
              </a:ext>
            </a:extLst>
          </p:cNvPr>
          <p:cNvSpPr txBox="1"/>
          <p:nvPr/>
        </p:nvSpPr>
        <p:spPr>
          <a:xfrm>
            <a:off x="493776" y="953619"/>
            <a:ext cx="10954512" cy="5324535"/>
          </a:xfrm>
          <a:prstGeom prst="rect">
            <a:avLst/>
          </a:prstGeom>
          <a:noFill/>
        </p:spPr>
        <p:txBody>
          <a:bodyPr wrap="square">
            <a:spAutoFit/>
          </a:bodyPr>
          <a:lstStyle/>
          <a:p>
            <a:pPr algn="just"/>
            <a:r>
              <a:rPr lang="pl-PL" sz="2000" dirty="0"/>
              <a:t>Ulga inwestycyjna przyznawana jest po zakończeniu inwestycji i polega na odliczeniu od należnego podatku rolnego od gruntów położonych na terenie gminy, w której została dokonana inwestycja - w wysokości 25% udokumentowanych rachunkami nakładów inwestycyjnych.</a:t>
            </a:r>
          </a:p>
          <a:p>
            <a:pPr algn="just"/>
            <a:endParaRPr lang="pl-PL" sz="2000" dirty="0"/>
          </a:p>
          <a:p>
            <a:pPr algn="just"/>
            <a:r>
              <a:rPr lang="pl-PL" sz="2000" dirty="0"/>
              <a:t>Uwzględnienie wydatku inwestycyjnego w kwocie netto lub brutto zależy od tego czy podatnik podatku rolnego jest podatnikiem podatku VAT i ma prawo do obniżenia podatku należnego o podatek naliczony. Jeżeli podatnik podatku rolnego:</a:t>
            </a:r>
          </a:p>
          <a:p>
            <a:pPr algn="just"/>
            <a:endParaRPr lang="pl-PL" sz="2000" dirty="0"/>
          </a:p>
          <a:p>
            <a:pPr algn="just"/>
            <a:r>
              <a:rPr lang="pl-PL" sz="2000" dirty="0"/>
              <a:t>-          nie jest podatnikiem podatku VAT i nie ma prawa do odzyskania podatku związanego z zakupem towarów poprzez odliczenie go od podatku należnego, w załączonym do wniosku o ulgę zestawieniu poniesionych wydatków inwestycyjnych uwzględnia wynikającą z rachunków (faktur) kwotę z podatkiem VAT (kwota brutto),</a:t>
            </a:r>
          </a:p>
          <a:p>
            <a:pPr algn="just"/>
            <a:endParaRPr lang="pl-PL" sz="2000" dirty="0"/>
          </a:p>
          <a:p>
            <a:pPr algn="just"/>
            <a:r>
              <a:rPr lang="pl-PL" sz="2000" dirty="0"/>
              <a:t>-          jest podatnikiem podatku VAT, a zatem ma prawo do odzyskania podatku związanego z zakupem towarów poprzez odliczenie go od podatku należnego, w załączonym do wniosku o ulgę zestawieniu poniesionych wydatków inwestycyjnych uwzględnia wynikającą z rachunków (faktur) kwotę bez podatku VAT (kwota netto).</a:t>
            </a:r>
          </a:p>
        </p:txBody>
      </p:sp>
      <p:pic>
        <p:nvPicPr>
          <p:cNvPr id="4" name="Obraz 3">
            <a:extLst>
              <a:ext uri="{FF2B5EF4-FFF2-40B4-BE49-F238E27FC236}">
                <a16:creationId xmlns:a16="http://schemas.microsoft.com/office/drawing/2014/main" id="{67398415-C37E-5F97-D96D-87FC0514E340}"/>
              </a:ext>
            </a:extLst>
          </p:cNvPr>
          <p:cNvPicPr>
            <a:picLocks noChangeAspect="1"/>
          </p:cNvPicPr>
          <p:nvPr/>
        </p:nvPicPr>
        <p:blipFill>
          <a:blip r:embed="rId2"/>
          <a:stretch>
            <a:fillRect/>
          </a:stretch>
        </p:blipFill>
        <p:spPr>
          <a:xfrm>
            <a:off x="2425944" y="214086"/>
            <a:ext cx="6096528" cy="524301"/>
          </a:xfrm>
          <a:prstGeom prst="rect">
            <a:avLst/>
          </a:prstGeom>
        </p:spPr>
      </p:pic>
    </p:spTree>
    <p:extLst>
      <p:ext uri="{BB962C8B-B14F-4D97-AF65-F5344CB8AC3E}">
        <p14:creationId xmlns:p14="http://schemas.microsoft.com/office/powerpoint/2010/main" val="273766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495B66E0-F828-1B24-77C6-F840B230F677}"/>
              </a:ext>
            </a:extLst>
          </p:cNvPr>
          <p:cNvPicPr>
            <a:picLocks noChangeAspect="1"/>
          </p:cNvPicPr>
          <p:nvPr/>
        </p:nvPicPr>
        <p:blipFill>
          <a:blip r:embed="rId2"/>
          <a:stretch>
            <a:fillRect/>
          </a:stretch>
        </p:blipFill>
        <p:spPr>
          <a:xfrm>
            <a:off x="3240024" y="1947018"/>
            <a:ext cx="5858256" cy="4910982"/>
          </a:xfrm>
          <a:prstGeom prst="rect">
            <a:avLst/>
          </a:prstGeom>
        </p:spPr>
      </p:pic>
      <p:sp>
        <p:nvSpPr>
          <p:cNvPr id="4" name="pole tekstowe 3">
            <a:extLst>
              <a:ext uri="{FF2B5EF4-FFF2-40B4-BE49-F238E27FC236}">
                <a16:creationId xmlns:a16="http://schemas.microsoft.com/office/drawing/2014/main" id="{8BB1056E-9BDA-193A-DBA8-6D065BCDE6D4}"/>
              </a:ext>
            </a:extLst>
          </p:cNvPr>
          <p:cNvSpPr txBox="1"/>
          <p:nvPr/>
        </p:nvSpPr>
        <p:spPr>
          <a:xfrm>
            <a:off x="310896" y="838123"/>
            <a:ext cx="11320272" cy="1323439"/>
          </a:xfrm>
          <a:prstGeom prst="rect">
            <a:avLst/>
          </a:prstGeom>
          <a:noFill/>
        </p:spPr>
        <p:txBody>
          <a:bodyPr wrap="square">
            <a:spAutoFit/>
          </a:bodyPr>
          <a:lstStyle/>
          <a:p>
            <a:pPr algn="ctr"/>
            <a:r>
              <a:rPr lang="pl-PL" sz="4000" b="1" dirty="0"/>
              <a:t>Powody ubóstwa energetycznego w gospodarstwie domowym: </a:t>
            </a:r>
          </a:p>
        </p:txBody>
      </p:sp>
      <p:pic>
        <p:nvPicPr>
          <p:cNvPr id="6" name="Obraz 5">
            <a:extLst>
              <a:ext uri="{FF2B5EF4-FFF2-40B4-BE49-F238E27FC236}">
                <a16:creationId xmlns:a16="http://schemas.microsoft.com/office/drawing/2014/main" id="{D890E9C8-A38E-7D2D-74C6-8A54FA9C4952}"/>
              </a:ext>
            </a:extLst>
          </p:cNvPr>
          <p:cNvPicPr>
            <a:picLocks noChangeAspect="1"/>
          </p:cNvPicPr>
          <p:nvPr/>
        </p:nvPicPr>
        <p:blipFill>
          <a:blip r:embed="rId3"/>
          <a:stretch>
            <a:fillRect/>
          </a:stretch>
        </p:blipFill>
        <p:spPr>
          <a:xfrm>
            <a:off x="2721600" y="45720"/>
            <a:ext cx="6090432" cy="524301"/>
          </a:xfrm>
          <a:prstGeom prst="rect">
            <a:avLst/>
          </a:prstGeom>
        </p:spPr>
      </p:pic>
    </p:spTree>
    <p:extLst>
      <p:ext uri="{BB962C8B-B14F-4D97-AF65-F5344CB8AC3E}">
        <p14:creationId xmlns:p14="http://schemas.microsoft.com/office/powerpoint/2010/main" val="12046516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6125F464-0BFA-807B-DFB2-9D6BF114591A}"/>
              </a:ext>
            </a:extLst>
          </p:cNvPr>
          <p:cNvPicPr>
            <a:picLocks noChangeAspect="1"/>
          </p:cNvPicPr>
          <p:nvPr/>
        </p:nvPicPr>
        <p:blipFill>
          <a:blip r:embed="rId2"/>
          <a:stretch>
            <a:fillRect/>
          </a:stretch>
        </p:blipFill>
        <p:spPr>
          <a:xfrm>
            <a:off x="0" y="0"/>
            <a:ext cx="12192000" cy="6858000"/>
          </a:xfrm>
          <a:prstGeom prst="rect">
            <a:avLst/>
          </a:prstGeom>
        </p:spPr>
      </p:pic>
      <p:sp>
        <p:nvSpPr>
          <p:cNvPr id="6" name="pole tekstowe 5">
            <a:extLst>
              <a:ext uri="{FF2B5EF4-FFF2-40B4-BE49-F238E27FC236}">
                <a16:creationId xmlns:a16="http://schemas.microsoft.com/office/drawing/2014/main" id="{63BD0EBC-D957-C355-BD88-6B90F452224D}"/>
              </a:ext>
            </a:extLst>
          </p:cNvPr>
          <p:cNvSpPr txBox="1"/>
          <p:nvPr/>
        </p:nvSpPr>
        <p:spPr>
          <a:xfrm>
            <a:off x="420624" y="858160"/>
            <a:ext cx="11548872" cy="1077218"/>
          </a:xfrm>
          <a:prstGeom prst="rect">
            <a:avLst/>
          </a:prstGeom>
          <a:noFill/>
        </p:spPr>
        <p:txBody>
          <a:bodyPr wrap="square">
            <a:spAutoFit/>
          </a:bodyPr>
          <a:lstStyle/>
          <a:p>
            <a:pPr algn="ctr"/>
            <a:r>
              <a:rPr lang="pl-PL" sz="3200" b="1" dirty="0">
                <a:solidFill>
                  <a:srgbClr val="FF0000"/>
                </a:solidFill>
              </a:rPr>
              <a:t>Ulga z tytułu tej samej inwestycji nie może być stosowana dłużej niż przez 15 lat.</a:t>
            </a:r>
          </a:p>
        </p:txBody>
      </p:sp>
      <p:pic>
        <p:nvPicPr>
          <p:cNvPr id="3" name="Obraz 2">
            <a:extLst>
              <a:ext uri="{FF2B5EF4-FFF2-40B4-BE49-F238E27FC236}">
                <a16:creationId xmlns:a16="http://schemas.microsoft.com/office/drawing/2014/main" id="{E492F4C2-22F4-7C72-ED2E-8BB485EE6654}"/>
              </a:ext>
            </a:extLst>
          </p:cNvPr>
          <p:cNvPicPr>
            <a:picLocks noChangeAspect="1"/>
          </p:cNvPicPr>
          <p:nvPr/>
        </p:nvPicPr>
        <p:blipFill>
          <a:blip r:embed="rId3"/>
          <a:stretch>
            <a:fillRect/>
          </a:stretch>
        </p:blipFill>
        <p:spPr>
          <a:xfrm>
            <a:off x="2855712" y="93778"/>
            <a:ext cx="6096528" cy="524301"/>
          </a:xfrm>
          <a:prstGeom prst="rect">
            <a:avLst/>
          </a:prstGeom>
        </p:spPr>
      </p:pic>
    </p:spTree>
    <p:extLst>
      <p:ext uri="{BB962C8B-B14F-4D97-AF65-F5344CB8AC3E}">
        <p14:creationId xmlns:p14="http://schemas.microsoft.com/office/powerpoint/2010/main" val="17532369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0752E8EC-C0E7-34E7-BD78-4EF2C7D29034}"/>
              </a:ext>
            </a:extLst>
          </p:cNvPr>
          <p:cNvSpPr txBox="1"/>
          <p:nvPr/>
        </p:nvSpPr>
        <p:spPr>
          <a:xfrm>
            <a:off x="356616" y="715875"/>
            <a:ext cx="11301984" cy="5632311"/>
          </a:xfrm>
          <a:prstGeom prst="rect">
            <a:avLst/>
          </a:prstGeom>
          <a:noFill/>
        </p:spPr>
        <p:txBody>
          <a:bodyPr wrap="square">
            <a:spAutoFit/>
          </a:bodyPr>
          <a:lstStyle/>
          <a:p>
            <a:pPr algn="just"/>
            <a:r>
              <a:rPr lang="pl-PL" sz="2000" dirty="0">
                <a:solidFill>
                  <a:srgbClr val="FF0000"/>
                </a:solidFill>
              </a:rPr>
              <a:t>Kwota ulgi inwestycyjnej jest odliczana z urzędu w decyzji ustalającej wysokość zobowiązania podatkowego. </a:t>
            </a:r>
            <a:r>
              <a:rPr lang="pl-PL" sz="2000" dirty="0"/>
              <a:t>Podatnicy obowiązani do składania deklaracji na podatek rolny odliczają, określoną w decyzji w sprawie ulgi inwestycyjnej, kwotę przyznanej ulgi od należnego podatku rolnego.</a:t>
            </a:r>
          </a:p>
          <a:p>
            <a:pPr algn="just"/>
            <a:endParaRPr lang="pl-PL" sz="2000" dirty="0"/>
          </a:p>
          <a:p>
            <a:pPr algn="just"/>
            <a:r>
              <a:rPr lang="pl-PL" sz="2000" dirty="0"/>
              <a:t>Podatnik traci prawo do odliczenia od podatku rolnego niewykorzystanej kwoty ulgi inwestycyjnej w przypadku sprzedaży obiektów i urządzeń, od których przyznana została ta ulga, lub przeznaczenia ich na inne cele niż określone w ust. 1.</a:t>
            </a:r>
          </a:p>
          <a:p>
            <a:pPr algn="just"/>
            <a:endParaRPr lang="pl-PL" sz="2000" dirty="0"/>
          </a:p>
          <a:p>
            <a:pPr algn="just"/>
            <a:r>
              <a:rPr lang="pl-PL" sz="2000" dirty="0"/>
              <a:t>Ulgę podatkową otrzymuje podatnik na podstawie przez niego złożonego wniosku. Do wniosku o przyznanie ulgi, należy dołączyć zestawienie poniesionych wydatków inwestycyjnych wraz z rachunkami lub ich uwierzytelnionymi odpisami, stwierdzającymi wysokość tych wydatków.</a:t>
            </a:r>
          </a:p>
          <a:p>
            <a:pPr algn="just"/>
            <a:endParaRPr lang="pl-PL" sz="2000" dirty="0"/>
          </a:p>
          <a:p>
            <a:pPr algn="just"/>
            <a:r>
              <a:rPr lang="pl-PL" sz="2000" dirty="0"/>
              <a:t>Zwolnienia i ulgi podatkowe udzielone na wniosek podatnika stosuje się od pierwszego dnia miesiąca następującego po miesiącu, w którym złożono wniosek.</a:t>
            </a:r>
          </a:p>
          <a:p>
            <a:pPr algn="just"/>
            <a:endParaRPr lang="pl-PL" sz="2000" dirty="0"/>
          </a:p>
          <a:p>
            <a:pPr algn="just"/>
            <a:r>
              <a:rPr lang="pl-PL" sz="2000" dirty="0">
                <a:solidFill>
                  <a:srgbClr val="FF0000"/>
                </a:solidFill>
              </a:rPr>
              <a:t>Kwota ulgi inwestycyjnej niewykorzystana przez podatnika przechodzi na jego następców, jeżeli gospodarstwo rolne zostało nabyte stosownie do przepisów o ubezpieczeniu społecznym rolników lub w drodze dziedziczenia</a:t>
            </a:r>
            <a:r>
              <a:rPr lang="pl-PL" sz="2000" dirty="0"/>
              <a:t>.</a:t>
            </a:r>
          </a:p>
        </p:txBody>
      </p:sp>
      <p:pic>
        <p:nvPicPr>
          <p:cNvPr id="4" name="Obraz 3">
            <a:extLst>
              <a:ext uri="{FF2B5EF4-FFF2-40B4-BE49-F238E27FC236}">
                <a16:creationId xmlns:a16="http://schemas.microsoft.com/office/drawing/2014/main" id="{60FE1D30-C8E7-B375-EF90-D577B61C7F44}"/>
              </a:ext>
            </a:extLst>
          </p:cNvPr>
          <p:cNvPicPr>
            <a:picLocks noChangeAspect="1"/>
          </p:cNvPicPr>
          <p:nvPr/>
        </p:nvPicPr>
        <p:blipFill>
          <a:blip r:embed="rId2"/>
          <a:stretch>
            <a:fillRect/>
          </a:stretch>
        </p:blipFill>
        <p:spPr>
          <a:xfrm>
            <a:off x="2672832" y="73927"/>
            <a:ext cx="6096528" cy="524301"/>
          </a:xfrm>
          <a:prstGeom prst="rect">
            <a:avLst/>
          </a:prstGeom>
        </p:spPr>
      </p:pic>
    </p:spTree>
    <p:extLst>
      <p:ext uri="{BB962C8B-B14F-4D97-AF65-F5344CB8AC3E}">
        <p14:creationId xmlns:p14="http://schemas.microsoft.com/office/powerpoint/2010/main" val="25595809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92D60F48-1EA4-83BE-5C6D-2809F91EBCA4}"/>
              </a:ext>
            </a:extLst>
          </p:cNvPr>
          <p:cNvPicPr>
            <a:picLocks noChangeAspect="1"/>
          </p:cNvPicPr>
          <p:nvPr/>
        </p:nvPicPr>
        <p:blipFill>
          <a:blip r:embed="rId2"/>
          <a:stretch>
            <a:fillRect/>
          </a:stretch>
        </p:blipFill>
        <p:spPr>
          <a:xfrm>
            <a:off x="1587630" y="1401884"/>
            <a:ext cx="8724132" cy="4511431"/>
          </a:xfrm>
          <a:prstGeom prst="rect">
            <a:avLst/>
          </a:prstGeom>
        </p:spPr>
      </p:pic>
      <p:sp>
        <p:nvSpPr>
          <p:cNvPr id="3" name="pole tekstowe 2">
            <a:extLst>
              <a:ext uri="{FF2B5EF4-FFF2-40B4-BE49-F238E27FC236}">
                <a16:creationId xmlns:a16="http://schemas.microsoft.com/office/drawing/2014/main" id="{65A2B14F-39F1-B0AB-29E3-794397C76AF6}"/>
              </a:ext>
            </a:extLst>
          </p:cNvPr>
          <p:cNvSpPr txBox="1"/>
          <p:nvPr/>
        </p:nvSpPr>
        <p:spPr>
          <a:xfrm>
            <a:off x="3410712" y="312682"/>
            <a:ext cx="7973568" cy="707886"/>
          </a:xfrm>
          <a:prstGeom prst="rect">
            <a:avLst/>
          </a:prstGeom>
          <a:noFill/>
        </p:spPr>
        <p:txBody>
          <a:bodyPr wrap="square" rtlCol="0">
            <a:spAutoFit/>
          </a:bodyPr>
          <a:lstStyle/>
          <a:p>
            <a:r>
              <a:rPr lang="pl-PL" sz="4000" b="1" dirty="0"/>
              <a:t>DZIĘKUJĘ ZA UWAGĘ</a:t>
            </a:r>
          </a:p>
        </p:txBody>
      </p:sp>
    </p:spTree>
    <p:extLst>
      <p:ext uri="{BB962C8B-B14F-4D97-AF65-F5344CB8AC3E}">
        <p14:creationId xmlns:p14="http://schemas.microsoft.com/office/powerpoint/2010/main" val="3134785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E5625A96-E0BC-7F5F-7E06-C3F08ED8A3E6}"/>
              </a:ext>
            </a:extLst>
          </p:cNvPr>
          <p:cNvSpPr txBox="1"/>
          <p:nvPr/>
        </p:nvSpPr>
        <p:spPr>
          <a:xfrm>
            <a:off x="640080" y="539496"/>
            <a:ext cx="10506456" cy="6200159"/>
          </a:xfrm>
          <a:prstGeom prst="rect">
            <a:avLst/>
          </a:prstGeom>
          <a:noFill/>
        </p:spPr>
        <p:txBody>
          <a:bodyPr wrap="square">
            <a:spAutoFit/>
          </a:bodyPr>
          <a:lstStyle/>
          <a:p>
            <a:pPr algn="just"/>
            <a:r>
              <a:rPr lang="pl-PL" sz="2000" b="1" dirty="0"/>
              <a:t>Zatem najistotniejszymi powodami ubóstwa energetycznego w gospodarstwie domowym są:</a:t>
            </a:r>
          </a:p>
          <a:p>
            <a:pPr algn="just"/>
            <a:endParaRPr lang="pl-PL" sz="2000" dirty="0"/>
          </a:p>
          <a:p>
            <a:pPr algn="just">
              <a:lnSpc>
                <a:spcPct val="150000"/>
              </a:lnSpc>
            </a:pPr>
            <a:r>
              <a:rPr lang="pl-PL" sz="2000" dirty="0"/>
              <a:t>1)	</a:t>
            </a:r>
            <a:r>
              <a:rPr lang="pl-PL" sz="2000" b="1" dirty="0"/>
              <a:t>Niska efektywność energetyczna budynku (przyczyny techniczne) </a:t>
            </a:r>
            <a:r>
              <a:rPr lang="pl-PL" sz="2000" dirty="0"/>
              <a:t>– występują, kiedy miejsce zamieszkania charakteryzuje się niskim poziomem efektywności energetycznej, co sprawia, że utrzymanie optymalnego standardu ciepła wymaga większych wysiłków. Inną przyczyną jest wadliwe działanie instalacji grzewczych, nieadekwatne do ogrzania danego mieszkania. Większe zużycie energii na ogrzanie pociąga za sobą większe wydatki i tym samym uszczuplenie rozporządzalnych zasobów gospodarstwa domowego, które mogą być przeznaczone na inne cele (często również o charakterze wydatków podstawowych). Niska efektywność energetyczna budynków i instalacji może również skutkować niewystarczającym dogrzaniem mieszkania, przez co optymalny standard ciepła nie może być utrzymany. Również nieefektywne energetycznie urządzenia gospodarstwa domowego np.: żarówki, sprzęt RTV i AGD mogą prowadzić do wyraźnego zwiększenia wydatków z budżetu domowego i tym samym zmniejszenia jego dochodu rozporządzalnego po uiszczeniu opłat energetycznych.</a:t>
            </a:r>
          </a:p>
        </p:txBody>
      </p:sp>
      <p:pic>
        <p:nvPicPr>
          <p:cNvPr id="5" name="Obraz 4">
            <a:extLst>
              <a:ext uri="{FF2B5EF4-FFF2-40B4-BE49-F238E27FC236}">
                <a16:creationId xmlns:a16="http://schemas.microsoft.com/office/drawing/2014/main" id="{50CAEB8A-DA7E-38A4-7CDB-7F02E7243D78}"/>
              </a:ext>
            </a:extLst>
          </p:cNvPr>
          <p:cNvPicPr>
            <a:picLocks noChangeAspect="1"/>
          </p:cNvPicPr>
          <p:nvPr/>
        </p:nvPicPr>
        <p:blipFill>
          <a:blip r:embed="rId2"/>
          <a:stretch>
            <a:fillRect/>
          </a:stretch>
        </p:blipFill>
        <p:spPr>
          <a:xfrm>
            <a:off x="2848092" y="0"/>
            <a:ext cx="6090432" cy="524301"/>
          </a:xfrm>
          <a:prstGeom prst="rect">
            <a:avLst/>
          </a:prstGeom>
        </p:spPr>
      </p:pic>
    </p:spTree>
    <p:extLst>
      <p:ext uri="{BB962C8B-B14F-4D97-AF65-F5344CB8AC3E}">
        <p14:creationId xmlns:p14="http://schemas.microsoft.com/office/powerpoint/2010/main" val="555367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CEC41E05-A8C4-C8BA-8439-9244D6D684A8}"/>
              </a:ext>
            </a:extLst>
          </p:cNvPr>
          <p:cNvSpPr txBox="1"/>
          <p:nvPr/>
        </p:nvSpPr>
        <p:spPr>
          <a:xfrm>
            <a:off x="491871" y="691355"/>
            <a:ext cx="11025378" cy="4661276"/>
          </a:xfrm>
          <a:prstGeom prst="rect">
            <a:avLst/>
          </a:prstGeom>
          <a:noFill/>
        </p:spPr>
        <p:txBody>
          <a:bodyPr wrap="square">
            <a:spAutoFit/>
          </a:bodyPr>
          <a:lstStyle/>
          <a:p>
            <a:pPr algn="just">
              <a:lnSpc>
                <a:spcPct val="150000"/>
              </a:lnSpc>
            </a:pPr>
            <a:r>
              <a:rPr lang="pl-PL" dirty="0"/>
              <a:t>2)</a:t>
            </a:r>
            <a:r>
              <a:rPr lang="pl-PL" sz="2000" dirty="0"/>
              <a:t>	</a:t>
            </a:r>
            <a:r>
              <a:rPr lang="pl-PL" sz="2000" b="1" dirty="0"/>
              <a:t>Niskie dochody (przyczyny ekonomiczne)</a:t>
            </a:r>
            <a:r>
              <a:rPr lang="pl-PL" sz="2000" dirty="0"/>
              <a:t> – występują w przypadku deprywacji zasobów ekonomicznych, która w konsekwencji może prowadzić do zaległości w opłatach za energię i odcięcie od źródeł energii lub oszczędzania na ogrzewaniu, aby zmniejszyć koszty rachunków za energię. Do tej grupy przyczyn należy zaliczyć również niewłaściwe zarządzanie budżetem domowym, które wpływa na trudności z pokryciem wydatków mieszkaniowych. Można wyobrazić sobie sytuację, w której gospodarstwo domowe funkcjonuje w budynku o optymalnej efektywności energetycznej oraz posiadającym sprawne urządzenia grzewcze i elektryczne, jednak z racji na deprywację materialną nie jest w stanie utrzymać optymalnego standardu ciepła oraz pokryć pozostałych niezbędnych wydatków energetycznych. Ta grupa przyczyn najbardziej zbliża w swojej charakterystyce ubóstwo energetyczne do ubóstwa ekonomicznego.</a:t>
            </a:r>
          </a:p>
        </p:txBody>
      </p:sp>
      <p:pic>
        <p:nvPicPr>
          <p:cNvPr id="5" name="Obraz 4">
            <a:extLst>
              <a:ext uri="{FF2B5EF4-FFF2-40B4-BE49-F238E27FC236}">
                <a16:creationId xmlns:a16="http://schemas.microsoft.com/office/drawing/2014/main" id="{0455D9B9-2FA8-FCA4-F3DC-348A13956085}"/>
              </a:ext>
            </a:extLst>
          </p:cNvPr>
          <p:cNvPicPr>
            <a:picLocks noChangeAspect="1"/>
          </p:cNvPicPr>
          <p:nvPr/>
        </p:nvPicPr>
        <p:blipFill>
          <a:blip r:embed="rId2"/>
          <a:stretch>
            <a:fillRect/>
          </a:stretch>
        </p:blipFill>
        <p:spPr>
          <a:xfrm>
            <a:off x="2611872" y="0"/>
            <a:ext cx="6090432" cy="524301"/>
          </a:xfrm>
          <a:prstGeom prst="rect">
            <a:avLst/>
          </a:prstGeom>
        </p:spPr>
      </p:pic>
    </p:spTree>
    <p:extLst>
      <p:ext uri="{BB962C8B-B14F-4D97-AF65-F5344CB8AC3E}">
        <p14:creationId xmlns:p14="http://schemas.microsoft.com/office/powerpoint/2010/main" val="563091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A7145559-E5C9-C14A-339C-B90122D67C85}"/>
              </a:ext>
            </a:extLst>
          </p:cNvPr>
          <p:cNvSpPr txBox="1"/>
          <p:nvPr/>
        </p:nvSpPr>
        <p:spPr>
          <a:xfrm>
            <a:off x="404622" y="884718"/>
            <a:ext cx="11125962" cy="3788858"/>
          </a:xfrm>
          <a:prstGeom prst="rect">
            <a:avLst/>
          </a:prstGeom>
          <a:noFill/>
        </p:spPr>
        <p:txBody>
          <a:bodyPr wrap="square">
            <a:spAutoFit/>
          </a:bodyPr>
          <a:lstStyle/>
          <a:p>
            <a:pPr algn="just">
              <a:lnSpc>
                <a:spcPct val="150000"/>
              </a:lnSpc>
            </a:pPr>
            <a:endParaRPr lang="pl-PL" dirty="0"/>
          </a:p>
          <a:p>
            <a:pPr algn="just">
              <a:lnSpc>
                <a:spcPct val="150000"/>
              </a:lnSpc>
            </a:pPr>
            <a:r>
              <a:rPr lang="pl-PL" dirty="0"/>
              <a:t>3)	</a:t>
            </a:r>
            <a:r>
              <a:rPr lang="pl-PL" b="1" dirty="0"/>
              <a:t>Wysokie wydatki na energię (przyczyny związane z postawami wobec efektywnego wykorzystania energii) </a:t>
            </a:r>
            <a:r>
              <a:rPr lang="pl-PL" dirty="0"/>
              <a:t>– występują, gdy niewłaściwe używanie urządzeń prowadzi do znacznych strat energetycznych i w konsekwencji do zwiększenia wydatków energetycznych ponad poziom, na który może pozwolić sobie gospodarstwo domowe. Grupa tych przyczyn ma wymiar poznawczy, behawioralny i emocjonalny. Przykładem takich działań jest wietrzenie mieszkania przy odkręconych kaloryferach, pozostawianie urządzeń pobierających energię elektryczną bez potrzeby. W tym obszarze głównym moderatorem </a:t>
            </a:r>
            <a:r>
              <a:rPr lang="pl-PL" dirty="0" err="1"/>
              <a:t>zachowań</a:t>
            </a:r>
            <a:r>
              <a:rPr lang="pl-PL" dirty="0"/>
              <a:t> jest wiedza o efektywnym wykorzystaniu urządzeń grzewczych                       i elektrycznych czy też wiedza o inwestycjach w urządzenia o wyższej efektywności energetycznej (żarówki energooszczędne, termoizolacja budynków itd.).</a:t>
            </a:r>
          </a:p>
        </p:txBody>
      </p:sp>
      <p:pic>
        <p:nvPicPr>
          <p:cNvPr id="5" name="Obraz 4">
            <a:extLst>
              <a:ext uri="{FF2B5EF4-FFF2-40B4-BE49-F238E27FC236}">
                <a16:creationId xmlns:a16="http://schemas.microsoft.com/office/drawing/2014/main" id="{D8E0D901-EC81-ED75-6DB1-20EE7BD15C10}"/>
              </a:ext>
            </a:extLst>
          </p:cNvPr>
          <p:cNvPicPr>
            <a:picLocks noChangeAspect="1"/>
          </p:cNvPicPr>
          <p:nvPr/>
        </p:nvPicPr>
        <p:blipFill>
          <a:blip r:embed="rId2"/>
          <a:stretch>
            <a:fillRect/>
          </a:stretch>
        </p:blipFill>
        <p:spPr>
          <a:xfrm>
            <a:off x="2749032" y="131817"/>
            <a:ext cx="6090432" cy="524301"/>
          </a:xfrm>
          <a:prstGeom prst="rect">
            <a:avLst/>
          </a:prstGeom>
        </p:spPr>
      </p:pic>
    </p:spTree>
    <p:extLst>
      <p:ext uri="{BB962C8B-B14F-4D97-AF65-F5344CB8AC3E}">
        <p14:creationId xmlns:p14="http://schemas.microsoft.com/office/powerpoint/2010/main" val="460705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EB5DC1FE-A10D-BF69-F65C-CD60928B390C}"/>
              </a:ext>
            </a:extLst>
          </p:cNvPr>
          <p:cNvSpPr txBox="1"/>
          <p:nvPr/>
        </p:nvSpPr>
        <p:spPr>
          <a:xfrm>
            <a:off x="557784" y="1150340"/>
            <a:ext cx="10936224" cy="4893647"/>
          </a:xfrm>
          <a:prstGeom prst="rect">
            <a:avLst/>
          </a:prstGeom>
          <a:noFill/>
        </p:spPr>
        <p:txBody>
          <a:bodyPr wrap="square">
            <a:spAutoFit/>
          </a:bodyPr>
          <a:lstStyle/>
          <a:p>
            <a:pPr algn="just"/>
            <a:r>
              <a:rPr lang="pl-PL" sz="2400" dirty="0"/>
              <a:t>W ramach wykonania zadania został powołany zespół zadaniowy ds. ograniczenia problemu ubóstwa energetycznego na terenie Gminy Koszyce. </a:t>
            </a:r>
          </a:p>
          <a:p>
            <a:pPr algn="just"/>
            <a:r>
              <a:rPr lang="pl-PL" sz="2400" dirty="0"/>
              <a:t>Skład zespołu zadaniowego został określony i powołany Zarządzeniem Burmistrza Miasta i Gminy Koszyce nr 173/2025 z dnia 01.09.2025 r. w sprawie powołania zespołu zadaniowego ds. ograniczenia problemu ubóstwa energetycznego na terenie Gminy Koszyce. </a:t>
            </a:r>
          </a:p>
          <a:p>
            <a:pPr algn="just"/>
            <a:endParaRPr lang="pl-PL" sz="2400" dirty="0"/>
          </a:p>
          <a:p>
            <a:pPr algn="just"/>
            <a:r>
              <a:rPr lang="pl-PL" sz="2400" dirty="0"/>
              <a:t>W ramach zadania przeprowadzane były i zbierane dane w terenie pod postacią ankiety, które miały na celu umożliwienie diagnozy potrzeb energetycznych naszych mieszkańców. Bezpośrednim celem badania ankietowego było zebranie informacji na temat możliwości zapewnienia podstawowych potrzeb energetycznych, posiadanych                       w budynkach źródeł ciepła, stanu technicznego instalacji grzewczych i parametrów cieplnych istniejących źródeł ciepła w domach i lokalach użytkowych na terenie Gminy. </a:t>
            </a:r>
          </a:p>
        </p:txBody>
      </p:sp>
      <p:pic>
        <p:nvPicPr>
          <p:cNvPr id="5" name="Obraz 4">
            <a:extLst>
              <a:ext uri="{FF2B5EF4-FFF2-40B4-BE49-F238E27FC236}">
                <a16:creationId xmlns:a16="http://schemas.microsoft.com/office/drawing/2014/main" id="{C0FDF83C-F5D8-CFDF-AB0B-8FD5E94DC483}"/>
              </a:ext>
            </a:extLst>
          </p:cNvPr>
          <p:cNvPicPr>
            <a:picLocks noChangeAspect="1"/>
          </p:cNvPicPr>
          <p:nvPr/>
        </p:nvPicPr>
        <p:blipFill>
          <a:blip r:embed="rId2"/>
          <a:stretch>
            <a:fillRect/>
          </a:stretch>
        </p:blipFill>
        <p:spPr>
          <a:xfrm>
            <a:off x="2727696" y="256009"/>
            <a:ext cx="6096528" cy="530398"/>
          </a:xfrm>
          <a:prstGeom prst="rect">
            <a:avLst/>
          </a:prstGeom>
        </p:spPr>
      </p:pic>
    </p:spTree>
    <p:extLst>
      <p:ext uri="{BB962C8B-B14F-4D97-AF65-F5344CB8AC3E}">
        <p14:creationId xmlns:p14="http://schemas.microsoft.com/office/powerpoint/2010/main" val="2807971023"/>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1067</TotalTime>
  <Words>2723</Words>
  <Application>Microsoft Office PowerPoint</Application>
  <PresentationFormat>Panoramiczny</PresentationFormat>
  <Paragraphs>171</Paragraphs>
  <Slides>52</Slides>
  <Notes>0</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52</vt:i4>
      </vt:variant>
    </vt:vector>
  </HeadingPairs>
  <TitlesOfParts>
    <vt:vector size="56" baseType="lpstr">
      <vt:lpstr>Arial</vt:lpstr>
      <vt:lpstr>Calibri</vt:lpstr>
      <vt:lpstr>Calibri Light</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dc:creator>
  <cp:lastModifiedBy>Anna</cp:lastModifiedBy>
  <cp:revision>14</cp:revision>
  <dcterms:created xsi:type="dcterms:W3CDTF">2025-12-01T08:16:09Z</dcterms:created>
  <dcterms:modified xsi:type="dcterms:W3CDTF">2026-06-13T06:46:20Z</dcterms:modified>
</cp:coreProperties>
</file>