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95" r:id="rId2"/>
    <p:sldId id="287" r:id="rId3"/>
    <p:sldId id="314" r:id="rId4"/>
    <p:sldId id="307" r:id="rId5"/>
    <p:sldId id="308" r:id="rId6"/>
    <p:sldId id="309" r:id="rId7"/>
    <p:sldId id="310" r:id="rId8"/>
    <p:sldId id="311" r:id="rId9"/>
    <p:sldId id="315" r:id="rId10"/>
    <p:sldId id="317" r:id="rId11"/>
    <p:sldId id="318" r:id="rId12"/>
    <p:sldId id="319" r:id="rId13"/>
    <p:sldId id="286" r:id="rId14"/>
    <p:sldId id="281" r:id="rId15"/>
    <p:sldId id="280" r:id="rId16"/>
    <p:sldId id="282" r:id="rId17"/>
    <p:sldId id="283" r:id="rId18"/>
    <p:sldId id="284" r:id="rId19"/>
    <p:sldId id="256" r:id="rId20"/>
    <p:sldId id="257" r:id="rId21"/>
    <p:sldId id="288" r:id="rId22"/>
    <p:sldId id="289" r:id="rId23"/>
    <p:sldId id="290" r:id="rId24"/>
    <p:sldId id="291" r:id="rId25"/>
    <p:sldId id="292" r:id="rId26"/>
    <p:sldId id="304" r:id="rId27"/>
    <p:sldId id="294" r:id="rId28"/>
    <p:sldId id="258" r:id="rId29"/>
    <p:sldId id="259" r:id="rId30"/>
    <p:sldId id="260" r:id="rId31"/>
    <p:sldId id="261" r:id="rId32"/>
    <p:sldId id="296" r:id="rId33"/>
    <p:sldId id="297" r:id="rId34"/>
    <p:sldId id="298" r:id="rId35"/>
    <p:sldId id="299" r:id="rId36"/>
    <p:sldId id="263" r:id="rId37"/>
    <p:sldId id="264" r:id="rId38"/>
    <p:sldId id="265" r:id="rId39"/>
    <p:sldId id="267" r:id="rId40"/>
    <p:sldId id="272" r:id="rId41"/>
    <p:sldId id="273" r:id="rId42"/>
    <p:sldId id="270" r:id="rId43"/>
    <p:sldId id="271" r:id="rId44"/>
    <p:sldId id="275" r:id="rId45"/>
    <p:sldId id="276" r:id="rId46"/>
    <p:sldId id="277" r:id="rId47"/>
    <p:sldId id="278" r:id="rId48"/>
    <p:sldId id="279" r:id="rId49"/>
    <p:sldId id="303" r:id="rId50"/>
  </p:sldIdLst>
  <p:sldSz cx="12192000" cy="6858000"/>
  <p:notesSz cx="9926638" cy="6797675"/>
  <p:defaultTextStyle>
    <a:defPPr>
      <a:defRPr lang="pl-P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5" d="100"/>
          <a:sy n="105" d="100"/>
        </p:scale>
        <p:origin x="798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presProps" Target="pres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967F6E91-9F60-672C-87B6-2F4A095B9D4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6AD07D26-1639-6E6A-1A22-44278BD0EFB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l-PL"/>
              <a:t>Kliknij, aby edytować styl wzorca podtytułu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239DBBDF-559F-6E33-5282-520CF9D19F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B5E65F-71DD-4F82-8846-2645C47C5A78}" type="datetimeFigureOut">
              <a:rPr lang="pl-PL" smtClean="0"/>
              <a:t>13.06.2026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76AE3FB4-9579-3972-9A7E-C0DEC77DD2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CCAFDD10-25F5-3E7B-7AE1-5BF29B1E48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96D98A-D71C-4FEC-AC19-F8C78E17D9F8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3346478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CB022CF6-6232-6540-3FB4-DFBBA9F6AF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ytułu pionowego 2">
            <a:extLst>
              <a:ext uri="{FF2B5EF4-FFF2-40B4-BE49-F238E27FC236}">
                <a16:creationId xmlns:a16="http://schemas.microsoft.com/office/drawing/2014/main" id="{4F829556-9EFD-A2F3-1F9F-BDC4B550E20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FE0BE298-522C-FB0A-5F37-A144116353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B5E65F-71DD-4F82-8846-2645C47C5A78}" type="datetimeFigureOut">
              <a:rPr lang="pl-PL" smtClean="0"/>
              <a:t>13.06.2026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6271BE9E-B483-3983-31CE-88FF537AC0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B12E751D-F8A1-1FCF-6309-8B53B8A239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96D98A-D71C-4FEC-AC19-F8C78E17D9F8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1857573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pionowy 1">
            <a:extLst>
              <a:ext uri="{FF2B5EF4-FFF2-40B4-BE49-F238E27FC236}">
                <a16:creationId xmlns:a16="http://schemas.microsoft.com/office/drawing/2014/main" id="{BE5BA01F-C8B2-A93F-62A8-CD0B30D8CDC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ytułu pionowego 2">
            <a:extLst>
              <a:ext uri="{FF2B5EF4-FFF2-40B4-BE49-F238E27FC236}">
                <a16:creationId xmlns:a16="http://schemas.microsoft.com/office/drawing/2014/main" id="{58D37654-DE93-AEF1-2AA4-D9C91FFA1F9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5B952EEA-5CA3-F38C-A572-1741057BB0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B5E65F-71DD-4F82-8846-2645C47C5A78}" type="datetimeFigureOut">
              <a:rPr lang="pl-PL" smtClean="0"/>
              <a:t>13.06.2026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C90C00B5-3A41-5AD9-1987-2738F6CCDD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CFCC4D2C-ABB7-AC1E-CBAA-B3608D3929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96D98A-D71C-4FEC-AC19-F8C78E17D9F8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5109406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F606B26A-0559-7A5C-14F7-8E0525B2A7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DC8E1BA2-FD4A-A65E-BE90-D8E744573FF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893D1480-24BC-EA97-FAD5-D50ACB95A8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B5E65F-71DD-4F82-8846-2645C47C5A78}" type="datetimeFigureOut">
              <a:rPr lang="pl-PL" smtClean="0"/>
              <a:t>13.06.2026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25271C4F-951D-A809-D2DB-DAB93127C3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2D6442EC-63CF-733D-3330-8A28AB6A08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96D98A-D71C-4FEC-AC19-F8C78E17D9F8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5693936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98D989E4-5133-7B4E-B24A-69A6E3A96C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87BEA004-2A9E-E1DB-A116-81A8C9A9572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BBA6B3E9-BB68-3420-1C5C-E35DB41435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B5E65F-71DD-4F82-8846-2645C47C5A78}" type="datetimeFigureOut">
              <a:rPr lang="pl-PL" smtClean="0"/>
              <a:t>13.06.2026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F4B12172-03D5-2357-A897-61721E1091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FA220372-833B-442F-DFD2-66719982A7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96D98A-D71C-4FEC-AC19-F8C78E17D9F8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6125031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52A0946D-42A9-8336-AA64-C6D8547E31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9FFDA696-10D3-0BC6-9CB9-16EA5336C94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zawartości 3">
            <a:extLst>
              <a:ext uri="{FF2B5EF4-FFF2-40B4-BE49-F238E27FC236}">
                <a16:creationId xmlns:a16="http://schemas.microsoft.com/office/drawing/2014/main" id="{4F873CD8-6150-EA7E-B106-BDD6FDD2EB4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5" name="Symbol zastępczy daty 4">
            <a:extLst>
              <a:ext uri="{FF2B5EF4-FFF2-40B4-BE49-F238E27FC236}">
                <a16:creationId xmlns:a16="http://schemas.microsoft.com/office/drawing/2014/main" id="{27AB89CE-852B-4C99-1C7C-E94761B9C5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B5E65F-71DD-4F82-8846-2645C47C5A78}" type="datetimeFigureOut">
              <a:rPr lang="pl-PL" smtClean="0"/>
              <a:t>13.06.2026</a:t>
            </a:fld>
            <a:endParaRPr lang="pl-PL"/>
          </a:p>
        </p:txBody>
      </p:sp>
      <p:sp>
        <p:nvSpPr>
          <p:cNvPr id="6" name="Symbol zastępczy stopki 5">
            <a:extLst>
              <a:ext uri="{FF2B5EF4-FFF2-40B4-BE49-F238E27FC236}">
                <a16:creationId xmlns:a16="http://schemas.microsoft.com/office/drawing/2014/main" id="{CAD23CD9-9CD3-1DDE-9C43-9D78A76CC1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>
            <a:extLst>
              <a:ext uri="{FF2B5EF4-FFF2-40B4-BE49-F238E27FC236}">
                <a16:creationId xmlns:a16="http://schemas.microsoft.com/office/drawing/2014/main" id="{11C2562B-6A1A-DAE1-3C37-C2F5440145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96D98A-D71C-4FEC-AC19-F8C78E17D9F8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0120146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0758D16-99F6-0FB6-3544-1D74FE8E7E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098CB0FB-98C0-D75B-CD59-3B13FE0B86E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Symbol zastępczy zawartości 3">
            <a:extLst>
              <a:ext uri="{FF2B5EF4-FFF2-40B4-BE49-F238E27FC236}">
                <a16:creationId xmlns:a16="http://schemas.microsoft.com/office/drawing/2014/main" id="{BB626F03-7FA7-0BB3-2636-4E409E1C8A3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5" name="Symbol zastępczy tekstu 4">
            <a:extLst>
              <a:ext uri="{FF2B5EF4-FFF2-40B4-BE49-F238E27FC236}">
                <a16:creationId xmlns:a16="http://schemas.microsoft.com/office/drawing/2014/main" id="{E7267B99-5A0B-B01D-0A0C-1E273B41C4E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6" name="Symbol zastępczy zawartości 5">
            <a:extLst>
              <a:ext uri="{FF2B5EF4-FFF2-40B4-BE49-F238E27FC236}">
                <a16:creationId xmlns:a16="http://schemas.microsoft.com/office/drawing/2014/main" id="{27223E4B-3DF5-25A1-DDEF-CEFFD7FF0CC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7" name="Symbol zastępczy daty 6">
            <a:extLst>
              <a:ext uri="{FF2B5EF4-FFF2-40B4-BE49-F238E27FC236}">
                <a16:creationId xmlns:a16="http://schemas.microsoft.com/office/drawing/2014/main" id="{55A7894D-33DA-F0FB-F3F9-F484AD9F8F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B5E65F-71DD-4F82-8846-2645C47C5A78}" type="datetimeFigureOut">
              <a:rPr lang="pl-PL" smtClean="0"/>
              <a:t>13.06.2026</a:t>
            </a:fld>
            <a:endParaRPr lang="pl-PL"/>
          </a:p>
        </p:txBody>
      </p:sp>
      <p:sp>
        <p:nvSpPr>
          <p:cNvPr id="8" name="Symbol zastępczy stopki 7">
            <a:extLst>
              <a:ext uri="{FF2B5EF4-FFF2-40B4-BE49-F238E27FC236}">
                <a16:creationId xmlns:a16="http://schemas.microsoft.com/office/drawing/2014/main" id="{5C30F4E1-40D0-540D-A442-FE7C866481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9" name="Symbol zastępczy numeru slajdu 8">
            <a:extLst>
              <a:ext uri="{FF2B5EF4-FFF2-40B4-BE49-F238E27FC236}">
                <a16:creationId xmlns:a16="http://schemas.microsoft.com/office/drawing/2014/main" id="{F65AC817-7A7B-F9DF-8437-308C274338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96D98A-D71C-4FEC-AC19-F8C78E17D9F8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5669332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23E8FB0E-43E9-EDEC-4F82-4C40DE4B9D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daty 2">
            <a:extLst>
              <a:ext uri="{FF2B5EF4-FFF2-40B4-BE49-F238E27FC236}">
                <a16:creationId xmlns:a16="http://schemas.microsoft.com/office/drawing/2014/main" id="{90708F03-1D92-7B8B-6DD5-E10DDDC5FF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B5E65F-71DD-4F82-8846-2645C47C5A78}" type="datetimeFigureOut">
              <a:rPr lang="pl-PL" smtClean="0"/>
              <a:t>13.06.2026</a:t>
            </a:fld>
            <a:endParaRPr lang="pl-PL"/>
          </a:p>
        </p:txBody>
      </p:sp>
      <p:sp>
        <p:nvSpPr>
          <p:cNvPr id="4" name="Symbol zastępczy stopki 3">
            <a:extLst>
              <a:ext uri="{FF2B5EF4-FFF2-40B4-BE49-F238E27FC236}">
                <a16:creationId xmlns:a16="http://schemas.microsoft.com/office/drawing/2014/main" id="{DF9C5FA9-3BC0-CC0E-6E86-B9738A4340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ymbol zastępczy numeru slajdu 4">
            <a:extLst>
              <a:ext uri="{FF2B5EF4-FFF2-40B4-BE49-F238E27FC236}">
                <a16:creationId xmlns:a16="http://schemas.microsoft.com/office/drawing/2014/main" id="{D65568B8-0324-BFF6-65BC-1DFE2B30C5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96D98A-D71C-4FEC-AC19-F8C78E17D9F8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484934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daty 1">
            <a:extLst>
              <a:ext uri="{FF2B5EF4-FFF2-40B4-BE49-F238E27FC236}">
                <a16:creationId xmlns:a16="http://schemas.microsoft.com/office/drawing/2014/main" id="{1DCF1A32-ACED-3600-5ADA-F8469E075E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B5E65F-71DD-4F82-8846-2645C47C5A78}" type="datetimeFigureOut">
              <a:rPr lang="pl-PL" smtClean="0"/>
              <a:t>13.06.2026</a:t>
            </a:fld>
            <a:endParaRPr lang="pl-PL"/>
          </a:p>
        </p:txBody>
      </p:sp>
      <p:sp>
        <p:nvSpPr>
          <p:cNvPr id="3" name="Symbol zastępczy stopki 2">
            <a:extLst>
              <a:ext uri="{FF2B5EF4-FFF2-40B4-BE49-F238E27FC236}">
                <a16:creationId xmlns:a16="http://schemas.microsoft.com/office/drawing/2014/main" id="{12807301-6878-3C86-4B08-6C5041C481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0D4F23F4-025F-0BF5-D57E-DC543730B1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96D98A-D71C-4FEC-AC19-F8C78E17D9F8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075366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A7946471-FCCE-FECB-6FCB-998164C468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FE4332D9-5EE2-C4D8-B48F-2462F28138F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tekstu 3">
            <a:extLst>
              <a:ext uri="{FF2B5EF4-FFF2-40B4-BE49-F238E27FC236}">
                <a16:creationId xmlns:a16="http://schemas.microsoft.com/office/drawing/2014/main" id="{E1BAD7C8-B34F-320E-3259-05F1E6EA1A6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Symbol zastępczy daty 4">
            <a:extLst>
              <a:ext uri="{FF2B5EF4-FFF2-40B4-BE49-F238E27FC236}">
                <a16:creationId xmlns:a16="http://schemas.microsoft.com/office/drawing/2014/main" id="{FA559C4C-950B-8544-E191-57F9B6F15B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B5E65F-71DD-4F82-8846-2645C47C5A78}" type="datetimeFigureOut">
              <a:rPr lang="pl-PL" smtClean="0"/>
              <a:t>13.06.2026</a:t>
            </a:fld>
            <a:endParaRPr lang="pl-PL"/>
          </a:p>
        </p:txBody>
      </p:sp>
      <p:sp>
        <p:nvSpPr>
          <p:cNvPr id="6" name="Symbol zastępczy stopki 5">
            <a:extLst>
              <a:ext uri="{FF2B5EF4-FFF2-40B4-BE49-F238E27FC236}">
                <a16:creationId xmlns:a16="http://schemas.microsoft.com/office/drawing/2014/main" id="{E47D6896-8DEA-81C1-C5AF-E7DE978B35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>
            <a:extLst>
              <a:ext uri="{FF2B5EF4-FFF2-40B4-BE49-F238E27FC236}">
                <a16:creationId xmlns:a16="http://schemas.microsoft.com/office/drawing/2014/main" id="{42D16369-20D3-AA87-AE96-77770E92F1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96D98A-D71C-4FEC-AC19-F8C78E17D9F8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9455879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2DCF3377-FA11-47A6-2587-D79BD30BC8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obrazu 2">
            <a:extLst>
              <a:ext uri="{FF2B5EF4-FFF2-40B4-BE49-F238E27FC236}">
                <a16:creationId xmlns:a16="http://schemas.microsoft.com/office/drawing/2014/main" id="{9BCF7DED-0CC8-BAFE-E8D1-04D55DD2620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l-PL"/>
          </a:p>
        </p:txBody>
      </p:sp>
      <p:sp>
        <p:nvSpPr>
          <p:cNvPr id="4" name="Symbol zastępczy tekstu 3">
            <a:extLst>
              <a:ext uri="{FF2B5EF4-FFF2-40B4-BE49-F238E27FC236}">
                <a16:creationId xmlns:a16="http://schemas.microsoft.com/office/drawing/2014/main" id="{B839C010-709A-59C3-5F2A-0E45AB932E2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Symbol zastępczy daty 4">
            <a:extLst>
              <a:ext uri="{FF2B5EF4-FFF2-40B4-BE49-F238E27FC236}">
                <a16:creationId xmlns:a16="http://schemas.microsoft.com/office/drawing/2014/main" id="{92E4F468-1CA2-5A5A-4AF7-384BC096FE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B5E65F-71DD-4F82-8846-2645C47C5A78}" type="datetimeFigureOut">
              <a:rPr lang="pl-PL" smtClean="0"/>
              <a:t>13.06.2026</a:t>
            </a:fld>
            <a:endParaRPr lang="pl-PL"/>
          </a:p>
        </p:txBody>
      </p:sp>
      <p:sp>
        <p:nvSpPr>
          <p:cNvPr id="6" name="Symbol zastępczy stopki 5">
            <a:extLst>
              <a:ext uri="{FF2B5EF4-FFF2-40B4-BE49-F238E27FC236}">
                <a16:creationId xmlns:a16="http://schemas.microsoft.com/office/drawing/2014/main" id="{CE00F6BB-8854-C861-DEA0-14981C63A7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>
            <a:extLst>
              <a:ext uri="{FF2B5EF4-FFF2-40B4-BE49-F238E27FC236}">
                <a16:creationId xmlns:a16="http://schemas.microsoft.com/office/drawing/2014/main" id="{7EA67784-CB99-6925-CED2-0CC6302343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96D98A-D71C-4FEC-AC19-F8C78E17D9F8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0097133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ytułu 1">
            <a:extLst>
              <a:ext uri="{FF2B5EF4-FFF2-40B4-BE49-F238E27FC236}">
                <a16:creationId xmlns:a16="http://schemas.microsoft.com/office/drawing/2014/main" id="{23359FA8-CFAF-D867-BCC6-08B6B44CD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A76962C7-1D6F-FF19-8F42-530B31F7B7C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BAACD110-FA52-A68B-67EF-826359B0F30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B5E65F-71DD-4F82-8846-2645C47C5A78}" type="datetimeFigureOut">
              <a:rPr lang="pl-PL" smtClean="0"/>
              <a:t>13.06.2026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0A4C0996-2207-9544-74E6-54A46F81264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796ED8D7-EE51-3A33-6485-6E3E6D4B387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96D98A-D71C-4FEC-AC19-F8C78E17D9F8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2912730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4.emf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5.emf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6.emf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7.emf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8.emf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9.emf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4.emf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5.emf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6.emf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7.emf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le tekstowe 2">
            <a:extLst>
              <a:ext uri="{FF2B5EF4-FFF2-40B4-BE49-F238E27FC236}">
                <a16:creationId xmlns:a16="http://schemas.microsoft.com/office/drawing/2014/main" id="{F835A060-D2B3-0CE3-516C-182ACF4F1FF2}"/>
              </a:ext>
            </a:extLst>
          </p:cNvPr>
          <p:cNvSpPr txBox="1"/>
          <p:nvPr/>
        </p:nvSpPr>
        <p:spPr>
          <a:xfrm>
            <a:off x="498356" y="243763"/>
            <a:ext cx="10385298" cy="21544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l-PL" sz="4000" b="1" dirty="0"/>
              <a:t>Akcja informacyjno-edukacyjna dla grup opiniotwórczych z terenu Gminy Koszyce</a:t>
            </a:r>
          </a:p>
          <a:p>
            <a:pPr algn="ctr"/>
            <a:r>
              <a:rPr lang="pl-PL" sz="5400" b="1" dirty="0">
                <a:solidFill>
                  <a:srgbClr val="FF0000"/>
                </a:solidFill>
              </a:rPr>
              <a:t>04 LUTY 2026 r.  </a:t>
            </a:r>
          </a:p>
        </p:txBody>
      </p:sp>
      <p:pic>
        <p:nvPicPr>
          <p:cNvPr id="6" name="Obraz 5">
            <a:extLst>
              <a:ext uri="{FF2B5EF4-FFF2-40B4-BE49-F238E27FC236}">
                <a16:creationId xmlns:a16="http://schemas.microsoft.com/office/drawing/2014/main" id="{949BB7D1-4324-8DBF-6EEE-3042B312D73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9101" y="2448007"/>
            <a:ext cx="7578091" cy="39178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351471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le tekstowe 2">
            <a:extLst>
              <a:ext uri="{FF2B5EF4-FFF2-40B4-BE49-F238E27FC236}">
                <a16:creationId xmlns:a16="http://schemas.microsoft.com/office/drawing/2014/main" id="{306FA64D-0F64-FAAE-4140-BA68880E1351}"/>
              </a:ext>
            </a:extLst>
          </p:cNvPr>
          <p:cNvSpPr txBox="1"/>
          <p:nvPr/>
        </p:nvSpPr>
        <p:spPr>
          <a:xfrm>
            <a:off x="510159" y="425070"/>
            <a:ext cx="11171682" cy="47870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endParaRPr lang="pl-PL" dirty="0"/>
          </a:p>
          <a:p>
            <a:pPr algn="just"/>
            <a:r>
              <a:rPr lang="pl-PL" sz="4000" b="1" dirty="0"/>
              <a:t>Centralna Ewidencja Emisyjności Budynków (CEEB)</a:t>
            </a:r>
          </a:p>
          <a:p>
            <a:pPr algn="just"/>
            <a:endParaRPr lang="pl-PL" dirty="0"/>
          </a:p>
          <a:p>
            <a:pPr algn="just"/>
            <a:r>
              <a:rPr lang="pl-PL" sz="3200" dirty="0"/>
              <a:t>Centralna Ewidencja Emisyjności Budynków (CEEB) ma na celu zebranie informacji o źródłach ciepła wykorzystywanych na potrzeby ogrzewania budynków, ale także przygotowania ciepłej wody użytkowej, zarówno w budynkach mieszkalnych                                    jak i niemieszkalnych. Obowiązek składania deklaracji spoczywa na właścicielu lub zarządcy budynku, w którym znajduje się źródło ciepła i spalania paliw.</a:t>
            </a:r>
          </a:p>
        </p:txBody>
      </p:sp>
      <p:pic>
        <p:nvPicPr>
          <p:cNvPr id="4" name="Obraz 3">
            <a:extLst>
              <a:ext uri="{FF2B5EF4-FFF2-40B4-BE49-F238E27FC236}">
                <a16:creationId xmlns:a16="http://schemas.microsoft.com/office/drawing/2014/main" id="{BF9D865B-4875-0BA5-434B-DB9BDDD9307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0200" y="9144"/>
            <a:ext cx="6090432" cy="5243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189022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le tekstowe 2">
            <a:extLst>
              <a:ext uri="{FF2B5EF4-FFF2-40B4-BE49-F238E27FC236}">
                <a16:creationId xmlns:a16="http://schemas.microsoft.com/office/drawing/2014/main" id="{AA0EDD2A-E751-D27A-D097-74F3A01B6F3F}"/>
              </a:ext>
            </a:extLst>
          </p:cNvPr>
          <p:cNvSpPr txBox="1"/>
          <p:nvPr/>
        </p:nvSpPr>
        <p:spPr>
          <a:xfrm>
            <a:off x="329184" y="1020306"/>
            <a:ext cx="11219688" cy="560153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l-PL" sz="2800" b="1" dirty="0"/>
              <a:t>Termin złożenia deklaracji:</a:t>
            </a:r>
          </a:p>
          <a:p>
            <a:pPr algn="just"/>
            <a:endParaRPr lang="pl-PL" sz="2800" b="1" dirty="0"/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pl-PL" sz="2800" b="1" dirty="0"/>
              <a:t>14 dni - dla wymiany źródła ciepła lub spalania paliw w budynku,</a:t>
            </a:r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pl-PL" sz="2800" b="1" dirty="0"/>
              <a:t>14 dni - od dnia pierwszego uruchomienia źródła ciepła lub spalania paliw w nowym lub istniejącym budynku. </a:t>
            </a:r>
          </a:p>
          <a:p>
            <a:pPr algn="just"/>
            <a:endParaRPr lang="pl-PL" dirty="0"/>
          </a:p>
          <a:p>
            <a:pPr algn="just"/>
            <a:r>
              <a:rPr lang="pl-PL" sz="2000" dirty="0"/>
              <a:t>Składanie deklaracji rozpoczęło się 1 lipca 2021 r. Od tego dnia właściciel/zarządca budynku, w którym źródła ciepła lub spalania paliw zostały uruchomione po raz pierwszy przed dniem 1 lipca 2021 r., miał  czas do 30 czerwca 2022 r. na ich zgłoszenie do Centralnej Ewidencji Emisyjności Budynków (CEEB).                                         </a:t>
            </a:r>
            <a:r>
              <a:rPr lang="pl-PL" sz="2000" b="1" dirty="0"/>
              <a:t>W przypadku budynku, w którym źródło ciepła lub spalania paliw zostało uruchomione po dniu 1 lipca 2021 r. - termin na złożenie deklaracji wynosi 14 dni od momentu jego uruchomienia.</a:t>
            </a:r>
          </a:p>
          <a:p>
            <a:pPr algn="just"/>
            <a:endParaRPr lang="pl-PL" sz="2000" dirty="0"/>
          </a:p>
          <a:p>
            <a:pPr algn="just"/>
            <a:r>
              <a:rPr lang="pl-PL" sz="2000" dirty="0"/>
              <a:t>Niezłożenie deklaracji w ustawowym terminie zagrożone będzie grzywną, wymierzaną na zasadach ogólnych kodeksu wykroczeń. Jeżeli jednak zgłaszający zreflektuje się, że nie złożył deklaracji zanim organ „poweźmie o tym informację”, może uniknąć kary, przesyłając wymagane informacje w ramach tzw. czynnego żalu.</a:t>
            </a:r>
          </a:p>
        </p:txBody>
      </p:sp>
      <p:pic>
        <p:nvPicPr>
          <p:cNvPr id="4" name="Obraz 3">
            <a:extLst>
              <a:ext uri="{FF2B5EF4-FFF2-40B4-BE49-F238E27FC236}">
                <a16:creationId xmlns:a16="http://schemas.microsoft.com/office/drawing/2014/main" id="{2C69E812-A053-BF93-AE9A-E0519744962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93812" y="67033"/>
            <a:ext cx="6090432" cy="5243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179049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le tekstowe 2">
            <a:extLst>
              <a:ext uri="{FF2B5EF4-FFF2-40B4-BE49-F238E27FC236}">
                <a16:creationId xmlns:a16="http://schemas.microsoft.com/office/drawing/2014/main" id="{8E1D2054-EE04-535B-53F6-BAEB062C732A}"/>
              </a:ext>
            </a:extLst>
          </p:cNvPr>
          <p:cNvSpPr txBox="1"/>
          <p:nvPr/>
        </p:nvSpPr>
        <p:spPr>
          <a:xfrm>
            <a:off x="651510" y="1099048"/>
            <a:ext cx="10714482" cy="45243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l-PL" sz="3600" b="1" dirty="0"/>
              <a:t>Jak złożyć deklarację? Są dwa sposoby:</a:t>
            </a:r>
          </a:p>
          <a:p>
            <a:pPr algn="just"/>
            <a:endParaRPr lang="pl-PL" sz="3600" b="1" dirty="0"/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pl-PL" sz="2400" b="1" dirty="0"/>
              <a:t>w formie elektronicznej</a:t>
            </a:r>
            <a:r>
              <a:rPr lang="pl-PL" sz="2400" dirty="0"/>
              <a:t> – poprzez stronę za pomocą profilu zaufanego                                    lub e-dowodu,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pl-PL" sz="2400" b="1" dirty="0"/>
              <a:t>w formie papierowej </a:t>
            </a:r>
            <a:r>
              <a:rPr lang="pl-PL" sz="2400" dirty="0"/>
              <a:t>– bezpośrednio w budynku urzędu miasta i gminy                              lub wysyłając pocztą. 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pl-PL" sz="2400" dirty="0"/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pl-PL" sz="2400" dirty="0"/>
          </a:p>
          <a:p>
            <a:pPr algn="just"/>
            <a:r>
              <a:rPr lang="pl-PL" sz="2400" dirty="0"/>
              <a:t>W deklaracji powinno się oznaczyć wszystkie źródła ogrzewania w budynku, eksploatowane oraz zainstalowane ale również nie używane oraz wskazać rodzaj wykorzystywanego paliwa.</a:t>
            </a:r>
          </a:p>
        </p:txBody>
      </p:sp>
      <p:pic>
        <p:nvPicPr>
          <p:cNvPr id="4" name="Obraz 3">
            <a:extLst>
              <a:ext uri="{FF2B5EF4-FFF2-40B4-BE49-F238E27FC236}">
                <a16:creationId xmlns:a16="http://schemas.microsoft.com/office/drawing/2014/main" id="{02A10DA5-261A-3488-901B-8089496E956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63535" y="76177"/>
            <a:ext cx="6090432" cy="5243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948798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>
            <a:extLst>
              <a:ext uri="{FF2B5EF4-FFF2-40B4-BE49-F238E27FC236}">
                <a16:creationId xmlns:a16="http://schemas.microsoft.com/office/drawing/2014/main" id="{61595D9B-BB87-8416-1C84-8B877B1C605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850391"/>
            <a:ext cx="12192000" cy="5967121"/>
          </a:xfrm>
          <a:prstGeom prst="rect">
            <a:avLst/>
          </a:prstGeom>
        </p:spPr>
      </p:pic>
      <p:pic>
        <p:nvPicPr>
          <p:cNvPr id="4" name="Obraz 3">
            <a:extLst>
              <a:ext uri="{FF2B5EF4-FFF2-40B4-BE49-F238E27FC236}">
                <a16:creationId xmlns:a16="http://schemas.microsoft.com/office/drawing/2014/main" id="{4898E948-D229-3E63-1A4D-F4C2AF5D65F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85608" y="158473"/>
            <a:ext cx="6090432" cy="5243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942502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>
            <a:extLst>
              <a:ext uri="{FF2B5EF4-FFF2-40B4-BE49-F238E27FC236}">
                <a16:creationId xmlns:a16="http://schemas.microsoft.com/office/drawing/2014/main" id="{88E93E79-44E4-1F30-25B6-42F427F1EF6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896112"/>
            <a:ext cx="12106656" cy="5961888"/>
          </a:xfrm>
          <a:prstGeom prst="rect">
            <a:avLst/>
          </a:prstGeom>
        </p:spPr>
      </p:pic>
      <p:pic>
        <p:nvPicPr>
          <p:cNvPr id="4" name="Obraz 3">
            <a:extLst>
              <a:ext uri="{FF2B5EF4-FFF2-40B4-BE49-F238E27FC236}">
                <a16:creationId xmlns:a16="http://schemas.microsoft.com/office/drawing/2014/main" id="{1A1BAF8A-8E78-AD36-38BC-AC574FCEFF7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11872" y="131041"/>
            <a:ext cx="6090432" cy="5243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280274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>
            <a:extLst>
              <a:ext uri="{FF2B5EF4-FFF2-40B4-BE49-F238E27FC236}">
                <a16:creationId xmlns:a16="http://schemas.microsoft.com/office/drawing/2014/main" id="{5A45E464-6074-C190-7C3E-765359FEA5F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832104"/>
            <a:ext cx="12192000" cy="5911904"/>
          </a:xfrm>
          <a:prstGeom prst="rect">
            <a:avLst/>
          </a:prstGeom>
        </p:spPr>
      </p:pic>
      <p:pic>
        <p:nvPicPr>
          <p:cNvPr id="4" name="Obraz 3">
            <a:extLst>
              <a:ext uri="{FF2B5EF4-FFF2-40B4-BE49-F238E27FC236}">
                <a16:creationId xmlns:a16="http://schemas.microsoft.com/office/drawing/2014/main" id="{92781687-B367-072E-B838-AD44DD65861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50784" y="150568"/>
            <a:ext cx="6090432" cy="5243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593531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>
            <a:extLst>
              <a:ext uri="{FF2B5EF4-FFF2-40B4-BE49-F238E27FC236}">
                <a16:creationId xmlns:a16="http://schemas.microsoft.com/office/drawing/2014/main" id="{87532295-1B02-762F-5278-E16C4FB1F3B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94944"/>
            <a:ext cx="12192000" cy="6127496"/>
          </a:xfrm>
          <a:prstGeom prst="rect">
            <a:avLst/>
          </a:prstGeom>
        </p:spPr>
      </p:pic>
      <p:pic>
        <p:nvPicPr>
          <p:cNvPr id="4" name="Obraz 3">
            <a:extLst>
              <a:ext uri="{FF2B5EF4-FFF2-40B4-BE49-F238E27FC236}">
                <a16:creationId xmlns:a16="http://schemas.microsoft.com/office/drawing/2014/main" id="{B112B565-D523-8ECC-CBDA-AB95CB84E9E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95336" y="35560"/>
            <a:ext cx="6090432" cy="5243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804375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>
            <a:extLst>
              <a:ext uri="{FF2B5EF4-FFF2-40B4-BE49-F238E27FC236}">
                <a16:creationId xmlns:a16="http://schemas.microsoft.com/office/drawing/2014/main" id="{054A2FA4-5B89-6F6D-0435-5C5B076A8B6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978408"/>
            <a:ext cx="12192000" cy="5795264"/>
          </a:xfrm>
          <a:prstGeom prst="rect">
            <a:avLst/>
          </a:prstGeom>
        </p:spPr>
      </p:pic>
      <p:pic>
        <p:nvPicPr>
          <p:cNvPr id="4" name="Obraz 3">
            <a:extLst>
              <a:ext uri="{FF2B5EF4-FFF2-40B4-BE49-F238E27FC236}">
                <a16:creationId xmlns:a16="http://schemas.microsoft.com/office/drawing/2014/main" id="{C21C3AB9-4460-5A3F-25EC-633F9969C37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67904" y="185905"/>
            <a:ext cx="6090432" cy="5243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095995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>
            <a:extLst>
              <a:ext uri="{FF2B5EF4-FFF2-40B4-BE49-F238E27FC236}">
                <a16:creationId xmlns:a16="http://schemas.microsoft.com/office/drawing/2014/main" id="{60FEA534-DB28-A244-4889-11BF8D9405A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950976"/>
            <a:ext cx="12192000" cy="5891784"/>
          </a:xfrm>
          <a:prstGeom prst="rect">
            <a:avLst/>
          </a:prstGeom>
        </p:spPr>
      </p:pic>
      <p:pic>
        <p:nvPicPr>
          <p:cNvPr id="4" name="Obraz 3">
            <a:extLst>
              <a:ext uri="{FF2B5EF4-FFF2-40B4-BE49-F238E27FC236}">
                <a16:creationId xmlns:a16="http://schemas.microsoft.com/office/drawing/2014/main" id="{4F508559-9B46-3EB6-8F07-CFA435295E2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86192" y="140185"/>
            <a:ext cx="6090432" cy="5243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657832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az 4">
            <a:extLst>
              <a:ext uri="{FF2B5EF4-FFF2-40B4-BE49-F238E27FC236}">
                <a16:creationId xmlns:a16="http://schemas.microsoft.com/office/drawing/2014/main" id="{3ACC3474-47D5-DFB4-B155-A591B9B546A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6106" y="787763"/>
            <a:ext cx="5957399" cy="3351037"/>
          </a:xfrm>
          <a:prstGeom prst="rect">
            <a:avLst/>
          </a:prstGeom>
        </p:spPr>
      </p:pic>
      <p:sp>
        <p:nvSpPr>
          <p:cNvPr id="7" name="pole tekstowe 6">
            <a:extLst>
              <a:ext uri="{FF2B5EF4-FFF2-40B4-BE49-F238E27FC236}">
                <a16:creationId xmlns:a16="http://schemas.microsoft.com/office/drawing/2014/main" id="{CACD7469-C6D3-83E3-71B2-34CC3EB8357B}"/>
              </a:ext>
            </a:extLst>
          </p:cNvPr>
          <p:cNvSpPr txBox="1"/>
          <p:nvPr/>
        </p:nvSpPr>
        <p:spPr>
          <a:xfrm>
            <a:off x="884389" y="3981485"/>
            <a:ext cx="6846570" cy="21236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l-PL" sz="4400" b="1" i="1" dirty="0"/>
              <a:t>Program finansowania samochodów elektrycznych w Polsce. </a:t>
            </a:r>
          </a:p>
        </p:txBody>
      </p:sp>
      <p:pic>
        <p:nvPicPr>
          <p:cNvPr id="8" name="Obraz 7">
            <a:extLst>
              <a:ext uri="{FF2B5EF4-FFF2-40B4-BE49-F238E27FC236}">
                <a16:creationId xmlns:a16="http://schemas.microsoft.com/office/drawing/2014/main" id="{C159A0B0-71CC-A511-CEBD-879D10095B1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28954" y="869683"/>
            <a:ext cx="5034106" cy="3868400"/>
          </a:xfrm>
          <a:prstGeom prst="rect">
            <a:avLst/>
          </a:prstGeom>
        </p:spPr>
      </p:pic>
      <p:pic>
        <p:nvPicPr>
          <p:cNvPr id="3" name="Obraz 2">
            <a:extLst>
              <a:ext uri="{FF2B5EF4-FFF2-40B4-BE49-F238E27FC236}">
                <a16:creationId xmlns:a16="http://schemas.microsoft.com/office/drawing/2014/main" id="{DD3E5583-2EC2-C2F6-95FD-BDA429AD45A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39888" y="116414"/>
            <a:ext cx="6090432" cy="5243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929248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ole tekstowe 3">
            <a:extLst>
              <a:ext uri="{FF2B5EF4-FFF2-40B4-BE49-F238E27FC236}">
                <a16:creationId xmlns:a16="http://schemas.microsoft.com/office/drawing/2014/main" id="{64408627-CA10-685E-5ACC-15FC7F7D812E}"/>
              </a:ext>
            </a:extLst>
          </p:cNvPr>
          <p:cNvSpPr txBox="1"/>
          <p:nvPr/>
        </p:nvSpPr>
        <p:spPr>
          <a:xfrm>
            <a:off x="527304" y="768096"/>
            <a:ext cx="10948416" cy="58849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800"/>
              </a:spcAft>
              <a:buNone/>
            </a:pPr>
            <a:r>
              <a:rPr lang="pl-PL" sz="2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 ramach projektu FEMP.02.05-IZ.00-0067/23 pn. ,,Wdrażanie programu ochrony powietrza w Gminie Koszyce” program Fundusze Europejskie dla Małopolski 2021-2027 odbędzie się spotkanie informacyjno-edukacyjne dla grup opiniotwórczych z terenu Gminy Koszyce w zakresie:</a:t>
            </a:r>
          </a:p>
          <a:p>
            <a:pPr marL="342900" indent="-342900" algn="just">
              <a:lnSpc>
                <a:spcPct val="115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pl-PL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Uchwały antysmogowej dla Małopolski, </a:t>
            </a:r>
          </a:p>
          <a:p>
            <a:pPr marL="342900" indent="-342900" algn="just">
              <a:lnSpc>
                <a:spcPct val="115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pl-PL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Centralnej Ewidencji Emisyjności Budynków, </a:t>
            </a:r>
          </a:p>
          <a:p>
            <a:pPr marL="342900" indent="-342900" algn="just">
              <a:lnSpc>
                <a:spcPct val="115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pl-PL" sz="2400" b="1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Dostępnych programów finansowania:</a:t>
            </a:r>
          </a:p>
          <a:p>
            <a:pPr algn="just">
              <a:lnSpc>
                <a:spcPct val="115000"/>
              </a:lnSpc>
              <a:spcAft>
                <a:spcPts val="800"/>
              </a:spcAft>
            </a:pPr>
            <a:r>
              <a:rPr lang="pl-PL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- Programu "Moje ciepło",</a:t>
            </a:r>
          </a:p>
          <a:p>
            <a:pPr>
              <a:lnSpc>
                <a:spcPct val="115000"/>
              </a:lnSpc>
              <a:spcAft>
                <a:spcPts val="800"/>
              </a:spcAft>
              <a:buNone/>
            </a:pPr>
            <a:r>
              <a:rPr lang="pl-PL" sz="2400" b="1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- </a:t>
            </a:r>
            <a:r>
              <a:rPr lang="pl-PL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Programu "</a:t>
            </a:r>
            <a:r>
              <a:rPr lang="pl-PL" sz="2400" b="1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NaszEauto</a:t>
            </a:r>
            <a:r>
              <a:rPr lang="pl-PL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", </a:t>
            </a:r>
          </a:p>
          <a:p>
            <a:pPr>
              <a:lnSpc>
                <a:spcPct val="115000"/>
              </a:lnSpc>
              <a:spcAft>
                <a:spcPts val="800"/>
              </a:spcAft>
              <a:buNone/>
            </a:pPr>
            <a:r>
              <a:rPr lang="pl-PL" sz="2400" b="1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</a:t>
            </a:r>
            <a:r>
              <a:rPr lang="pl-PL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- ulgi podatkowej na cele termomodernizacyjne, </a:t>
            </a:r>
          </a:p>
          <a:p>
            <a:pPr>
              <a:lnSpc>
                <a:spcPct val="115000"/>
              </a:lnSpc>
              <a:spcAft>
                <a:spcPts val="800"/>
              </a:spcAft>
              <a:buNone/>
            </a:pPr>
            <a:r>
              <a:rPr lang="pl-PL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- ulgi inwestycyjnej (rolnicy).</a:t>
            </a:r>
          </a:p>
          <a:p>
            <a:pPr>
              <a:lnSpc>
                <a:spcPct val="115000"/>
              </a:lnSpc>
              <a:spcAft>
                <a:spcPts val="800"/>
              </a:spcAft>
              <a:buNone/>
            </a:pPr>
            <a:r>
              <a:rPr lang="pl-PL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</p:txBody>
      </p:sp>
      <p:pic>
        <p:nvPicPr>
          <p:cNvPr id="3" name="Obraz 2">
            <a:extLst>
              <a:ext uri="{FF2B5EF4-FFF2-40B4-BE49-F238E27FC236}">
                <a16:creationId xmlns:a16="http://schemas.microsoft.com/office/drawing/2014/main" id="{DC85127B-CC1B-C9D9-5F32-9B081513048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19848" y="0"/>
            <a:ext cx="6090432" cy="5243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034719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Obraz 8">
            <a:extLst>
              <a:ext uri="{FF2B5EF4-FFF2-40B4-BE49-F238E27FC236}">
                <a16:creationId xmlns:a16="http://schemas.microsoft.com/office/drawing/2014/main" id="{ED4C6D01-260B-09EC-09F9-04AAA77BAA6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80593" y="189604"/>
            <a:ext cx="10011407" cy="6668396"/>
          </a:xfrm>
          <a:prstGeom prst="rect">
            <a:avLst/>
          </a:prstGeom>
        </p:spPr>
      </p:pic>
      <p:sp>
        <p:nvSpPr>
          <p:cNvPr id="11" name="pole tekstowe 10">
            <a:extLst>
              <a:ext uri="{FF2B5EF4-FFF2-40B4-BE49-F238E27FC236}">
                <a16:creationId xmlns:a16="http://schemas.microsoft.com/office/drawing/2014/main" id="{4558DE29-BEBD-CE9A-ABF7-B5609F3C2EF4}"/>
              </a:ext>
            </a:extLst>
          </p:cNvPr>
          <p:cNvSpPr txBox="1"/>
          <p:nvPr/>
        </p:nvSpPr>
        <p:spPr>
          <a:xfrm>
            <a:off x="112014" y="2039773"/>
            <a:ext cx="4941767" cy="43976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l-PL" sz="8800" b="1" dirty="0">
                <a:solidFill>
                  <a:srgbClr val="00B050"/>
                </a:solidFill>
              </a:rPr>
              <a:t>40 000 zł</a:t>
            </a:r>
          </a:p>
          <a:p>
            <a:endParaRPr lang="pl-PL" dirty="0"/>
          </a:p>
          <a:p>
            <a:endParaRPr lang="pl-PL" dirty="0"/>
          </a:p>
          <a:p>
            <a:endParaRPr lang="pl-PL" dirty="0"/>
          </a:p>
          <a:p>
            <a:endParaRPr lang="pl-PL" dirty="0"/>
          </a:p>
          <a:p>
            <a:r>
              <a:rPr lang="pl-PL" sz="4000" b="1" dirty="0"/>
              <a:t>dotacji na zakup                              lub leasing nowego pojazdu elektrycznego</a:t>
            </a:r>
          </a:p>
        </p:txBody>
      </p:sp>
      <p:sp>
        <p:nvSpPr>
          <p:cNvPr id="13" name="pole tekstowe 12">
            <a:extLst>
              <a:ext uri="{FF2B5EF4-FFF2-40B4-BE49-F238E27FC236}">
                <a16:creationId xmlns:a16="http://schemas.microsoft.com/office/drawing/2014/main" id="{AFE0A57A-1D73-F2DB-772D-FE0128C842EB}"/>
              </a:ext>
            </a:extLst>
          </p:cNvPr>
          <p:cNvSpPr txBox="1"/>
          <p:nvPr/>
        </p:nvSpPr>
        <p:spPr>
          <a:xfrm>
            <a:off x="226314" y="585337"/>
            <a:ext cx="6304788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l-PL" sz="4000" b="1" dirty="0"/>
              <a:t>MAKSYMALNIE</a:t>
            </a:r>
          </a:p>
        </p:txBody>
      </p:sp>
      <p:pic>
        <p:nvPicPr>
          <p:cNvPr id="3" name="Obraz 2">
            <a:extLst>
              <a:ext uri="{FF2B5EF4-FFF2-40B4-BE49-F238E27FC236}">
                <a16:creationId xmlns:a16="http://schemas.microsoft.com/office/drawing/2014/main" id="{563E19FA-408A-5857-F709-F60D5BA7993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60512" y="61036"/>
            <a:ext cx="6090432" cy="5243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521509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>
            <a:extLst>
              <a:ext uri="{FF2B5EF4-FFF2-40B4-BE49-F238E27FC236}">
                <a16:creationId xmlns:a16="http://schemas.microsoft.com/office/drawing/2014/main" id="{B9C04709-A395-08CE-F18B-F17BA982B45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051560"/>
            <a:ext cx="12192000" cy="5806439"/>
          </a:xfrm>
          <a:prstGeom prst="rect">
            <a:avLst/>
          </a:prstGeom>
        </p:spPr>
      </p:pic>
      <p:pic>
        <p:nvPicPr>
          <p:cNvPr id="4" name="Obraz 3">
            <a:extLst>
              <a:ext uri="{FF2B5EF4-FFF2-40B4-BE49-F238E27FC236}">
                <a16:creationId xmlns:a16="http://schemas.microsoft.com/office/drawing/2014/main" id="{4D110AA4-8601-4445-7D4F-60C23B25C53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57592" y="158473"/>
            <a:ext cx="6090432" cy="5243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422153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>
            <a:extLst>
              <a:ext uri="{FF2B5EF4-FFF2-40B4-BE49-F238E27FC236}">
                <a16:creationId xmlns:a16="http://schemas.microsoft.com/office/drawing/2014/main" id="{ADC10D79-3EA0-FD02-CFEC-378004F7681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886968"/>
            <a:ext cx="12192000" cy="5971032"/>
          </a:xfrm>
          <a:prstGeom prst="rect">
            <a:avLst/>
          </a:prstGeom>
        </p:spPr>
      </p:pic>
      <p:pic>
        <p:nvPicPr>
          <p:cNvPr id="4" name="Obraz 3">
            <a:extLst>
              <a:ext uri="{FF2B5EF4-FFF2-40B4-BE49-F238E27FC236}">
                <a16:creationId xmlns:a16="http://schemas.microsoft.com/office/drawing/2014/main" id="{7665480C-7E0A-EE30-85D5-93C6B1D7470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75296" y="112753"/>
            <a:ext cx="6090432" cy="5243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437417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>
            <a:extLst>
              <a:ext uri="{FF2B5EF4-FFF2-40B4-BE49-F238E27FC236}">
                <a16:creationId xmlns:a16="http://schemas.microsoft.com/office/drawing/2014/main" id="{FE199A6A-F3E6-A474-E892-C1B23933502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859536"/>
            <a:ext cx="12192000" cy="5998464"/>
          </a:xfrm>
          <a:prstGeom prst="rect">
            <a:avLst/>
          </a:prstGeom>
        </p:spPr>
      </p:pic>
      <p:pic>
        <p:nvPicPr>
          <p:cNvPr id="4" name="Obraz 3">
            <a:extLst>
              <a:ext uri="{FF2B5EF4-FFF2-40B4-BE49-F238E27FC236}">
                <a16:creationId xmlns:a16="http://schemas.microsoft.com/office/drawing/2014/main" id="{006F5A03-6CBB-9F47-0CAF-DEB0E316AA4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76464" y="103609"/>
            <a:ext cx="6090432" cy="5243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095819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>
            <a:extLst>
              <a:ext uri="{FF2B5EF4-FFF2-40B4-BE49-F238E27FC236}">
                <a16:creationId xmlns:a16="http://schemas.microsoft.com/office/drawing/2014/main" id="{DA86BAD3-3D8A-4106-28D9-8F29CE55DBD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005840"/>
            <a:ext cx="12192000" cy="5852160"/>
          </a:xfrm>
          <a:prstGeom prst="rect">
            <a:avLst/>
          </a:prstGeom>
        </p:spPr>
      </p:pic>
      <p:pic>
        <p:nvPicPr>
          <p:cNvPr id="4" name="Obraz 3">
            <a:extLst>
              <a:ext uri="{FF2B5EF4-FFF2-40B4-BE49-F238E27FC236}">
                <a16:creationId xmlns:a16="http://schemas.microsoft.com/office/drawing/2014/main" id="{A0AD5787-DAEF-46CC-E11F-234F6706C7E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50784" y="140185"/>
            <a:ext cx="6090432" cy="5243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080362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>
            <a:extLst>
              <a:ext uri="{FF2B5EF4-FFF2-40B4-BE49-F238E27FC236}">
                <a16:creationId xmlns:a16="http://schemas.microsoft.com/office/drawing/2014/main" id="{B83C1642-B8CD-80B7-B3F6-C33CFC2C6B7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923544"/>
            <a:ext cx="12192000" cy="5934456"/>
          </a:xfrm>
          <a:prstGeom prst="rect">
            <a:avLst/>
          </a:prstGeom>
        </p:spPr>
      </p:pic>
      <p:pic>
        <p:nvPicPr>
          <p:cNvPr id="4" name="Obraz 3">
            <a:extLst>
              <a:ext uri="{FF2B5EF4-FFF2-40B4-BE49-F238E27FC236}">
                <a16:creationId xmlns:a16="http://schemas.microsoft.com/office/drawing/2014/main" id="{6375B298-AB1B-2E11-081C-463B282F043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50784" y="131041"/>
            <a:ext cx="6090432" cy="5243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10140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le tekstowe 2">
            <a:extLst>
              <a:ext uri="{FF2B5EF4-FFF2-40B4-BE49-F238E27FC236}">
                <a16:creationId xmlns:a16="http://schemas.microsoft.com/office/drawing/2014/main" id="{90803E23-B7C5-B198-1C9B-6F47B9EAD5DD}"/>
              </a:ext>
            </a:extLst>
          </p:cNvPr>
          <p:cNvSpPr txBox="1"/>
          <p:nvPr/>
        </p:nvSpPr>
        <p:spPr>
          <a:xfrm>
            <a:off x="368427" y="702469"/>
            <a:ext cx="11455146" cy="61555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pl-PL" sz="4400" b="1" dirty="0"/>
              <a:t>Terminy i sposób składania wniosków</a:t>
            </a:r>
          </a:p>
          <a:p>
            <a:pPr algn="ctr">
              <a:buNone/>
            </a:pPr>
            <a:endParaRPr lang="pl-PL" sz="4400" b="1" dirty="0"/>
          </a:p>
          <a:p>
            <a:pPr algn="just">
              <a:buNone/>
            </a:pPr>
            <a:r>
              <a:rPr lang="pl-PL" dirty="0"/>
              <a:t>Wnioski należy składać w terminie </a:t>
            </a:r>
            <a:r>
              <a:rPr lang="pl-PL" b="1" dirty="0"/>
              <a:t>od 03.02.2025 r. do 30.04.2026 r.</a:t>
            </a:r>
            <a:r>
              <a:rPr lang="pl-PL" dirty="0"/>
              <a:t> lub do wyczerpania alokacji środków. Nabór wniosków odbywa się w trybie ciągłym, do wyczerpania dedykowanej puli środków.</a:t>
            </a:r>
          </a:p>
          <a:p>
            <a:pPr algn="just">
              <a:buNone/>
            </a:pPr>
            <a:endParaRPr lang="pl-PL" dirty="0"/>
          </a:p>
          <a:p>
            <a:pPr algn="just">
              <a:buNone/>
            </a:pPr>
            <a:r>
              <a:rPr lang="pl-PL" b="1" dirty="0"/>
              <a:t>Informujemy, że możliwość składania wniosków do NFOŚGW dla Wnioskodawców będących:</a:t>
            </a:r>
            <a:endParaRPr lang="pl-PL" dirty="0"/>
          </a:p>
          <a:p>
            <a:pPr algn="just">
              <a:buFont typeface="Arial" panose="020B0604020202020204" pitchFamily="34" charset="0"/>
              <a:buChar char="•"/>
            </a:pPr>
            <a:r>
              <a:rPr lang="pl-PL" dirty="0"/>
              <a:t>osobami fizycznymi wykonującymi działalność gospodarczą w rozumieniu ustawy z dnia 6 marca 2018 r. Prawo przedsiębiorców (JDG) – dot. wsparcia do pojazdów kat. M2 i N1;</a:t>
            </a:r>
          </a:p>
          <a:p>
            <a:pPr algn="just">
              <a:buFont typeface="Arial" panose="020B0604020202020204" pitchFamily="34" charset="0"/>
              <a:buChar char="•"/>
            </a:pPr>
            <a:r>
              <a:rPr lang="pl-PL" dirty="0"/>
              <a:t>organizacjami pozarządowymi w rozumieniu art. 3 ust. 2 ustawy z dnia 24 kwietnia 2003 r. o działalności pożytku publicznego i o wolontariacie;</a:t>
            </a:r>
          </a:p>
          <a:p>
            <a:pPr algn="just">
              <a:buFont typeface="Arial" panose="020B0604020202020204" pitchFamily="34" charset="0"/>
              <a:buChar char="•"/>
            </a:pPr>
            <a:r>
              <a:rPr lang="pl-PL" dirty="0"/>
              <a:t>parkami narodowymi;</a:t>
            </a:r>
          </a:p>
          <a:p>
            <a:pPr algn="just">
              <a:buFont typeface="Arial" panose="020B0604020202020204" pitchFamily="34" charset="0"/>
              <a:buChar char="•"/>
            </a:pPr>
            <a:r>
              <a:rPr lang="pl-PL" dirty="0"/>
              <a:t>państwowymi jednostkami budżetowymi realizującymi zadania opiekuńczo-wychowawcze lub działalność edukacyjną w ramach powszechnego systemu oświaty lub działalność leczniczą realizowaną w ramach kontraktu z NFZ;</a:t>
            </a:r>
          </a:p>
          <a:p>
            <a:pPr algn="just">
              <a:buFont typeface="Arial" panose="020B0604020202020204" pitchFamily="34" charset="0"/>
              <a:buChar char="•"/>
            </a:pPr>
            <a:r>
              <a:rPr lang="pl-PL" dirty="0"/>
              <a:t>państwowymi osobami prawnymi realizującymi zadania opiekuńczo-wychowawcze lub działalność edukacyjną w ramach powszechnego systemu oświaty lub działalność leczniczą realizowaną w ramach kontraktu z NFZ;</a:t>
            </a:r>
          </a:p>
          <a:p>
            <a:pPr algn="just">
              <a:buFont typeface="Arial" panose="020B0604020202020204" pitchFamily="34" charset="0"/>
              <a:buChar char="•"/>
            </a:pPr>
            <a:r>
              <a:rPr lang="pl-PL" dirty="0"/>
              <a:t>jednostkami samorządu terytorialnego oraz ich związki w zakresie placówek: opiekuńczo-wychowawczych lub prowadzących działalność edukacyjną w ramach powszechnego systemu oświaty lub prowadzących działalność leczniczą realizowaną w ramach kontraktu z NFZ</a:t>
            </a:r>
          </a:p>
          <a:p>
            <a:pPr algn="just">
              <a:buNone/>
            </a:pPr>
            <a:r>
              <a:rPr lang="pl-PL" dirty="0"/>
              <a:t>rozpoczyna się </a:t>
            </a:r>
            <a:r>
              <a:rPr lang="pl-PL" b="1" dirty="0"/>
              <a:t>od 20.10.2025 r. </a:t>
            </a:r>
            <a:r>
              <a:rPr lang="pl-PL" dirty="0"/>
              <a:t>od</a:t>
            </a:r>
            <a:r>
              <a:rPr lang="pl-PL" b="1" dirty="0"/>
              <a:t> godz. 09:00</a:t>
            </a:r>
            <a:endParaRPr lang="pl-PL" dirty="0"/>
          </a:p>
        </p:txBody>
      </p:sp>
      <p:pic>
        <p:nvPicPr>
          <p:cNvPr id="4" name="Obraz 3">
            <a:extLst>
              <a:ext uri="{FF2B5EF4-FFF2-40B4-BE49-F238E27FC236}">
                <a16:creationId xmlns:a16="http://schemas.microsoft.com/office/drawing/2014/main" id="{E32FF665-3FDB-222E-0E82-3C46911CA3C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9344" y="0"/>
            <a:ext cx="6090432" cy="5243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409190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>
            <a:extLst>
              <a:ext uri="{FF2B5EF4-FFF2-40B4-BE49-F238E27FC236}">
                <a16:creationId xmlns:a16="http://schemas.microsoft.com/office/drawing/2014/main" id="{3840C0B5-A11A-F6B2-EC79-E5C453CAD9B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005840"/>
            <a:ext cx="12192000" cy="5852160"/>
          </a:xfrm>
          <a:prstGeom prst="rect">
            <a:avLst/>
          </a:prstGeom>
        </p:spPr>
      </p:pic>
      <p:pic>
        <p:nvPicPr>
          <p:cNvPr id="4" name="Obraz 3">
            <a:extLst>
              <a:ext uri="{FF2B5EF4-FFF2-40B4-BE49-F238E27FC236}">
                <a16:creationId xmlns:a16="http://schemas.microsoft.com/office/drawing/2014/main" id="{684C66DF-3E19-9FDD-477A-7DA9D855D7E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86776" y="121897"/>
            <a:ext cx="6090432" cy="5243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768823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le tekstowe 2">
            <a:extLst>
              <a:ext uri="{FF2B5EF4-FFF2-40B4-BE49-F238E27FC236}">
                <a16:creationId xmlns:a16="http://schemas.microsoft.com/office/drawing/2014/main" id="{EEB3DCFB-6159-400A-4003-129FBFA6BA11}"/>
              </a:ext>
            </a:extLst>
          </p:cNvPr>
          <p:cNvSpPr txBox="1"/>
          <p:nvPr/>
        </p:nvSpPr>
        <p:spPr>
          <a:xfrm>
            <a:off x="265132" y="901691"/>
            <a:ext cx="6094476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l-PL" sz="4000" b="1" dirty="0">
                <a:solidFill>
                  <a:srgbClr val="00B050"/>
                </a:solidFill>
              </a:rPr>
              <a:t>Najważniejsze informacje:</a:t>
            </a:r>
          </a:p>
        </p:txBody>
      </p:sp>
      <p:sp>
        <p:nvSpPr>
          <p:cNvPr id="5" name="pole tekstowe 4">
            <a:extLst>
              <a:ext uri="{FF2B5EF4-FFF2-40B4-BE49-F238E27FC236}">
                <a16:creationId xmlns:a16="http://schemas.microsoft.com/office/drawing/2014/main" id="{FD1A2E33-0CA2-71D1-37D6-3E36FE0D472C}"/>
              </a:ext>
            </a:extLst>
          </p:cNvPr>
          <p:cNvSpPr txBox="1"/>
          <p:nvPr/>
        </p:nvSpPr>
        <p:spPr>
          <a:xfrm>
            <a:off x="258317" y="1628056"/>
            <a:ext cx="6094476" cy="31085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pl-PL" sz="2800" b="1" dirty="0"/>
              <a:t>Termin naboru</a:t>
            </a:r>
            <a:r>
              <a:rPr lang="pl-PL" sz="2800" dirty="0"/>
              <a:t>: start 3.02.2025 r.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pl-PL" sz="2800" b="1" dirty="0"/>
              <a:t>Beneficjenci</a:t>
            </a:r>
            <a:r>
              <a:rPr lang="pl-PL" sz="2800" dirty="0"/>
              <a:t>: osoby fizyczne                             i osoby fizyczne prowadzące JDG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pl-PL" sz="2800" b="1" dirty="0"/>
              <a:t>Realizacja programu: </a:t>
            </a:r>
            <a:r>
              <a:rPr lang="pl-PL" sz="2800" dirty="0"/>
              <a:t>2025-2026 r.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pl-PL" sz="2800" b="1" dirty="0"/>
              <a:t>Źródło finansowania</a:t>
            </a:r>
            <a:r>
              <a:rPr lang="pl-PL" sz="2800" dirty="0"/>
              <a:t>: Krajowy Plan Odbudowy i Zwiększenia Odporności Polski(KPO)</a:t>
            </a:r>
          </a:p>
        </p:txBody>
      </p:sp>
      <p:pic>
        <p:nvPicPr>
          <p:cNvPr id="6" name="Obraz 5">
            <a:extLst>
              <a:ext uri="{FF2B5EF4-FFF2-40B4-BE49-F238E27FC236}">
                <a16:creationId xmlns:a16="http://schemas.microsoft.com/office/drawing/2014/main" id="{C9A1575D-5A37-DD45-2F5A-3715E9922CE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59608" y="502729"/>
            <a:ext cx="5503464" cy="4233870"/>
          </a:xfrm>
          <a:prstGeom prst="rect">
            <a:avLst/>
          </a:prstGeom>
        </p:spPr>
      </p:pic>
      <p:pic>
        <p:nvPicPr>
          <p:cNvPr id="4" name="Obraz 3">
            <a:extLst>
              <a:ext uri="{FF2B5EF4-FFF2-40B4-BE49-F238E27FC236}">
                <a16:creationId xmlns:a16="http://schemas.microsoft.com/office/drawing/2014/main" id="{092D1CB1-9BF8-E295-484F-99F8ACF647E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50784" y="-21572"/>
            <a:ext cx="6090432" cy="5243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247103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Obraz 5">
            <a:extLst>
              <a:ext uri="{FF2B5EF4-FFF2-40B4-BE49-F238E27FC236}">
                <a16:creationId xmlns:a16="http://schemas.microsoft.com/office/drawing/2014/main" id="{E0746ECC-87AA-83C5-86BC-3C34D39C8E4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978408"/>
            <a:ext cx="12192000" cy="5859108"/>
          </a:xfrm>
          <a:prstGeom prst="rect">
            <a:avLst/>
          </a:prstGeom>
        </p:spPr>
      </p:pic>
      <p:pic>
        <p:nvPicPr>
          <p:cNvPr id="4" name="Obraz 3">
            <a:extLst>
              <a:ext uri="{FF2B5EF4-FFF2-40B4-BE49-F238E27FC236}">
                <a16:creationId xmlns:a16="http://schemas.microsoft.com/office/drawing/2014/main" id="{3F6456D5-06B6-D5A3-DB6A-6BF06900665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31328" y="158473"/>
            <a:ext cx="6090432" cy="5243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792124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az 1">
            <a:extLst>
              <a:ext uri="{FF2B5EF4-FFF2-40B4-BE49-F238E27FC236}">
                <a16:creationId xmlns:a16="http://schemas.microsoft.com/office/drawing/2014/main" id="{AAFDD426-1FA3-814F-049D-4AC9DE7F811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1834084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az 1">
            <a:extLst>
              <a:ext uri="{FF2B5EF4-FFF2-40B4-BE49-F238E27FC236}">
                <a16:creationId xmlns:a16="http://schemas.microsoft.com/office/drawing/2014/main" id="{F5E656D8-E577-D77D-184B-0640635E7AD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804672"/>
            <a:ext cx="12192000" cy="6053328"/>
          </a:xfrm>
          <a:prstGeom prst="rect">
            <a:avLst/>
          </a:prstGeom>
        </p:spPr>
      </p:pic>
      <p:pic>
        <p:nvPicPr>
          <p:cNvPr id="4" name="Obraz 3">
            <a:extLst>
              <a:ext uri="{FF2B5EF4-FFF2-40B4-BE49-F238E27FC236}">
                <a16:creationId xmlns:a16="http://schemas.microsoft.com/office/drawing/2014/main" id="{6537467D-242D-9E5B-9D97-BF5998DD91F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86192" y="112753"/>
            <a:ext cx="6090432" cy="5243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4399726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az 1">
            <a:extLst>
              <a:ext uri="{FF2B5EF4-FFF2-40B4-BE49-F238E27FC236}">
                <a16:creationId xmlns:a16="http://schemas.microsoft.com/office/drawing/2014/main" id="{6444EEF6-03FC-D503-E4A2-B4B3C70AA48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1217977"/>
            <a:ext cx="12192000" cy="5707644"/>
          </a:xfrm>
          <a:prstGeom prst="rect">
            <a:avLst/>
          </a:prstGeom>
        </p:spPr>
      </p:pic>
      <p:sp>
        <p:nvSpPr>
          <p:cNvPr id="3" name="pole tekstowe 2">
            <a:extLst>
              <a:ext uri="{FF2B5EF4-FFF2-40B4-BE49-F238E27FC236}">
                <a16:creationId xmlns:a16="http://schemas.microsoft.com/office/drawing/2014/main" id="{875C8EB9-E94E-34C2-E49D-6558C3667D9B}"/>
              </a:ext>
            </a:extLst>
          </p:cNvPr>
          <p:cNvSpPr txBox="1"/>
          <p:nvPr/>
        </p:nvSpPr>
        <p:spPr>
          <a:xfrm>
            <a:off x="3136490" y="588887"/>
            <a:ext cx="591901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4000" b="1" dirty="0"/>
              <a:t>Jak uzyskać dotację?</a:t>
            </a:r>
          </a:p>
        </p:txBody>
      </p:sp>
      <p:pic>
        <p:nvPicPr>
          <p:cNvPr id="5" name="Obraz 4">
            <a:extLst>
              <a:ext uri="{FF2B5EF4-FFF2-40B4-BE49-F238E27FC236}">
                <a16:creationId xmlns:a16="http://schemas.microsoft.com/office/drawing/2014/main" id="{C4D1FACC-CD4F-0467-528B-93A8CD2CEC6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57008" y="0"/>
            <a:ext cx="6090432" cy="5243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8509511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>
            <a:extLst>
              <a:ext uri="{FF2B5EF4-FFF2-40B4-BE49-F238E27FC236}">
                <a16:creationId xmlns:a16="http://schemas.microsoft.com/office/drawing/2014/main" id="{8789ED40-848B-FD44-353F-EBEFB50B64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40663"/>
            <a:ext cx="12192000" cy="5936701"/>
          </a:xfrm>
          <a:prstGeom prst="rect">
            <a:avLst/>
          </a:prstGeom>
        </p:spPr>
      </p:pic>
      <p:pic>
        <p:nvPicPr>
          <p:cNvPr id="4" name="Obraz 3">
            <a:extLst>
              <a:ext uri="{FF2B5EF4-FFF2-40B4-BE49-F238E27FC236}">
                <a16:creationId xmlns:a16="http://schemas.microsoft.com/office/drawing/2014/main" id="{465A6E09-1315-810F-121D-EB0AD5979D7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50784" y="0"/>
            <a:ext cx="6090432" cy="5243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60375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>
            <a:extLst>
              <a:ext uri="{FF2B5EF4-FFF2-40B4-BE49-F238E27FC236}">
                <a16:creationId xmlns:a16="http://schemas.microsoft.com/office/drawing/2014/main" id="{B5CEE8E7-1500-36CE-1BD5-89C48A5EC0C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941832"/>
            <a:ext cx="12192000" cy="5916168"/>
          </a:xfrm>
          <a:prstGeom prst="rect">
            <a:avLst/>
          </a:prstGeom>
        </p:spPr>
      </p:pic>
      <p:pic>
        <p:nvPicPr>
          <p:cNvPr id="4" name="Obraz 3">
            <a:extLst>
              <a:ext uri="{FF2B5EF4-FFF2-40B4-BE49-F238E27FC236}">
                <a16:creationId xmlns:a16="http://schemas.microsoft.com/office/drawing/2014/main" id="{853E776B-1367-8F0F-56DA-693A5A59125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86192" y="176761"/>
            <a:ext cx="6090432" cy="5243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9464535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>
            <a:extLst>
              <a:ext uri="{FF2B5EF4-FFF2-40B4-BE49-F238E27FC236}">
                <a16:creationId xmlns:a16="http://schemas.microsoft.com/office/drawing/2014/main" id="{A03C83D0-FB60-D5B0-5CBB-1B3CADF1CF5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078992"/>
            <a:ext cx="12192000" cy="5779008"/>
          </a:xfrm>
          <a:prstGeom prst="rect">
            <a:avLst/>
          </a:prstGeom>
        </p:spPr>
      </p:pic>
      <p:pic>
        <p:nvPicPr>
          <p:cNvPr id="4" name="Obraz 3">
            <a:extLst>
              <a:ext uri="{FF2B5EF4-FFF2-40B4-BE49-F238E27FC236}">
                <a16:creationId xmlns:a16="http://schemas.microsoft.com/office/drawing/2014/main" id="{FEFF4E62-A9FE-B513-2D55-68BC9A5F2DB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86776" y="121897"/>
            <a:ext cx="6090432" cy="5243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7621777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>
            <a:extLst>
              <a:ext uri="{FF2B5EF4-FFF2-40B4-BE49-F238E27FC236}">
                <a16:creationId xmlns:a16="http://schemas.microsoft.com/office/drawing/2014/main" id="{CC3F0F46-764C-3D7E-6FAC-CD6D12B898A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04088"/>
            <a:ext cx="12192000" cy="6153912"/>
          </a:xfrm>
          <a:prstGeom prst="rect">
            <a:avLst/>
          </a:prstGeom>
        </p:spPr>
      </p:pic>
      <p:pic>
        <p:nvPicPr>
          <p:cNvPr id="4" name="Obraz 3">
            <a:extLst>
              <a:ext uri="{FF2B5EF4-FFF2-40B4-BE49-F238E27FC236}">
                <a16:creationId xmlns:a16="http://schemas.microsoft.com/office/drawing/2014/main" id="{2C49C3C6-569F-CA7D-3590-0FEDFDDF1AA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49616" y="76177"/>
            <a:ext cx="6090432" cy="5243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6564610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le tekstowe 2">
            <a:extLst>
              <a:ext uri="{FF2B5EF4-FFF2-40B4-BE49-F238E27FC236}">
                <a16:creationId xmlns:a16="http://schemas.microsoft.com/office/drawing/2014/main" id="{CBA3C88B-BA31-1D46-DFB6-C0D7E2365D35}"/>
              </a:ext>
            </a:extLst>
          </p:cNvPr>
          <p:cNvSpPr txBox="1"/>
          <p:nvPr/>
        </p:nvSpPr>
        <p:spPr>
          <a:xfrm>
            <a:off x="579020" y="1307823"/>
            <a:ext cx="10176387" cy="37856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l-PL" sz="4000" b="1" dirty="0"/>
              <a:t>Dla kogo ulga? </a:t>
            </a:r>
          </a:p>
          <a:p>
            <a:endParaRPr lang="pl-PL" sz="4000" b="1" dirty="0"/>
          </a:p>
          <a:p>
            <a:pPr algn="just"/>
            <a:r>
              <a:rPr lang="pl-PL" sz="4000" dirty="0"/>
              <a:t>Jeśli jesteś właścicielem lub współwłaścicielem domu jednorodzinnego (także w zabudowie szeregowej lub bliźniaczej), to możesz skorzystać z ulgi termomodernizacyjnej.</a:t>
            </a:r>
          </a:p>
        </p:txBody>
      </p:sp>
      <p:pic>
        <p:nvPicPr>
          <p:cNvPr id="4" name="Obraz 3">
            <a:extLst>
              <a:ext uri="{FF2B5EF4-FFF2-40B4-BE49-F238E27FC236}">
                <a16:creationId xmlns:a16="http://schemas.microsoft.com/office/drawing/2014/main" id="{F4A6F2F6-FDB5-E930-B7B7-1A08EAB60A0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50784" y="222481"/>
            <a:ext cx="6090432" cy="5243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216930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le tekstowe 2">
            <a:extLst>
              <a:ext uri="{FF2B5EF4-FFF2-40B4-BE49-F238E27FC236}">
                <a16:creationId xmlns:a16="http://schemas.microsoft.com/office/drawing/2014/main" id="{00F05A55-D056-3653-9D42-84CB6E026A99}"/>
              </a:ext>
            </a:extLst>
          </p:cNvPr>
          <p:cNvSpPr txBox="1"/>
          <p:nvPr/>
        </p:nvSpPr>
        <p:spPr>
          <a:xfrm>
            <a:off x="244134" y="742740"/>
            <a:ext cx="11356259" cy="58961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l-PL" sz="4000" b="1" dirty="0"/>
              <a:t>Kiedy przysługuje ulga?</a:t>
            </a:r>
          </a:p>
          <a:p>
            <a:endParaRPr lang="pl-PL" sz="2000" dirty="0"/>
          </a:p>
          <a:p>
            <a:r>
              <a:rPr lang="pl-PL" sz="2000" dirty="0"/>
              <a:t>Z ulgi skorzystasz, jeśli poniesiesz wydatki na termomodernizację domu jednorodzinnego.</a:t>
            </a:r>
          </a:p>
          <a:p>
            <a:endParaRPr lang="pl-PL" sz="2000" dirty="0"/>
          </a:p>
          <a:p>
            <a:r>
              <a:rPr lang="pl-PL" sz="4000" b="1" dirty="0"/>
              <a:t>Termomodernizacja polega na: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pl-PL" sz="2000" dirty="0"/>
              <a:t>ulepszeniu, gdzie zmniejsza się zapotrzebowanie na energię dostarczaną na ogrzewanie i podgrzewanie wody użytkowej oraz ogrzewanie do budynków mieszkalnych;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pl-PL" sz="2000" dirty="0"/>
              <a:t>ulepszeniu, gdzie zmniejszają się straty energii pierwotnej w lokalnych sieciach ciepłowniczych oraz zasilających je lokalnych źródłach ciepła, jeżeli budynki mieszkalne, do których dostarczana jest z tych sieci energia, spełniają wymagania w zakresie oszczędności energii, określone w przepisach prawa budowlanego, lub zostały podjęte działania mające na celu zmniejszenie zużycia energii dostarczanej do tych budynków;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pl-PL" sz="2000" dirty="0"/>
              <a:t>wykonaniu przyłącza technicznego do scentralizowanego źródła ciepła, w związku z likwidacją lokalnego źródła ciepła, w wyniku czego następuje zmniejszenie kosztów pozyskania ciepła dostarczanego do budynków mieszkalnych;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pl-PL" sz="2000" dirty="0"/>
              <a:t>całkowitej lub częściowej zamianie źródeł energii na źródła odnawialne lub zastosowanie wysokosprawnej kogeneracji.</a:t>
            </a:r>
          </a:p>
        </p:txBody>
      </p:sp>
      <p:pic>
        <p:nvPicPr>
          <p:cNvPr id="4" name="Obraz 3">
            <a:extLst>
              <a:ext uri="{FF2B5EF4-FFF2-40B4-BE49-F238E27FC236}">
                <a16:creationId xmlns:a16="http://schemas.microsoft.com/office/drawing/2014/main" id="{69DCC197-5A72-B006-9139-C535B076DC4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77047" y="94465"/>
            <a:ext cx="6090432" cy="5243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0509599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le tekstowe 2">
            <a:extLst>
              <a:ext uri="{FF2B5EF4-FFF2-40B4-BE49-F238E27FC236}">
                <a16:creationId xmlns:a16="http://schemas.microsoft.com/office/drawing/2014/main" id="{E81545A5-4F4A-6287-62B7-B19045EDF480}"/>
              </a:ext>
            </a:extLst>
          </p:cNvPr>
          <p:cNvSpPr txBox="1"/>
          <p:nvPr/>
        </p:nvSpPr>
        <p:spPr>
          <a:xfrm>
            <a:off x="119855" y="1292721"/>
            <a:ext cx="11641393" cy="54528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l-PL" sz="4000" b="1" dirty="0"/>
              <a:t>Odliczysz wydatki na ulgę termomodernizacyjną, jeśli:</a:t>
            </a:r>
          </a:p>
          <a:p>
            <a:endParaRPr lang="pl-PL" sz="4000" b="1" dirty="0"/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pl-PL" sz="2000" dirty="0"/>
              <a:t>są one wymienione w załączniku do rozporządzenia Ministra Inwestycji i Rozwoju z 21 grudnia 2018 r. w sprawie określenia wykazu rodzajów materiałów budowlanych, urządzeń i usług związanych z realizacją przedsięwzięć termomodernizacyjnych,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pl-PL" sz="2000" dirty="0"/>
              <a:t>dotyczą przedsięwzięcia termomodernizacyjnego, które zostanie zakończone w okresie 3 kolejnych lat, licząc od końca roku podatkowego, w którym poniosłeś pierwszy wydatek,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pl-PL" sz="2000" dirty="0"/>
              <a:t>posiadasz fakturę wystawioną przez podatnika podatku od towarów i usług, który nie korzysta ze zwolnienia od tego podatku,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pl-PL" sz="2000" dirty="0"/>
              <a:t>nie zostały sfinansowane (dofinansowane) ze środków Narodowego Funduszu Ochrony Środowiska                           i Gospodarki Wodnej lub wojewódzkich funduszy ochrony środowiska i gospodarki wodnej lub zwrócone tobie w jakiejkolwiek formie,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pl-PL" sz="2000" dirty="0"/>
              <a:t>nie zaliczyłeś ich do kosztów uzyskania przychodów, nie odliczyłeś od przychodu na podstawie ustawy                        o zryczałtowanym podatku dochodowym od niektórych przychodów osiąganych przez osoby fizyczne                          lub nie uwzględniłeś w związku z korzystaniem z ulg podatkowych zgodnie z Ordynacją podatkową.</a:t>
            </a:r>
          </a:p>
        </p:txBody>
      </p:sp>
      <p:pic>
        <p:nvPicPr>
          <p:cNvPr id="4" name="Obraz 3">
            <a:extLst>
              <a:ext uri="{FF2B5EF4-FFF2-40B4-BE49-F238E27FC236}">
                <a16:creationId xmlns:a16="http://schemas.microsoft.com/office/drawing/2014/main" id="{15FC2328-B779-3663-C28A-3FA37884FDC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1872" y="249913"/>
            <a:ext cx="6090432" cy="5243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5944454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ole tekstowe 4">
            <a:extLst>
              <a:ext uri="{FF2B5EF4-FFF2-40B4-BE49-F238E27FC236}">
                <a16:creationId xmlns:a16="http://schemas.microsoft.com/office/drawing/2014/main" id="{ADDD4CE9-4935-16D8-9C29-CD5A96FFE069}"/>
              </a:ext>
            </a:extLst>
          </p:cNvPr>
          <p:cNvSpPr txBox="1"/>
          <p:nvPr/>
        </p:nvSpPr>
        <p:spPr>
          <a:xfrm>
            <a:off x="187403" y="1292407"/>
            <a:ext cx="11670890" cy="51090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pl-PL" sz="2800" b="1" dirty="0"/>
              <a:t>Odliczeniu podlegają wydatki na materiały budowlane i urządzenia:</a:t>
            </a:r>
          </a:p>
          <a:p>
            <a:pPr algn="just"/>
            <a:endParaRPr lang="pl-PL" dirty="0"/>
          </a:p>
          <a:p>
            <a:pPr algn="just"/>
            <a:r>
              <a:rPr lang="pl-PL" sz="2000" dirty="0"/>
              <a:t>1. materiały budowlane wykorzystywane do docieplenia przegród budowlanych, płyt balkonowych, dachów oraz fundamentów wchodzące w skład systemów dociepleń lub wykorzystywane do zabezpieczenia przed zawilgoceniem;</a:t>
            </a:r>
          </a:p>
          <a:p>
            <a:pPr algn="just"/>
            <a:r>
              <a:rPr lang="pl-PL" sz="2000" dirty="0"/>
              <a:t>2. węzeł cieplny wraz z programatorem temperatury i układem automatycznej regulacji pogodowej;</a:t>
            </a:r>
          </a:p>
          <a:p>
            <a:pPr algn="just"/>
            <a:r>
              <a:rPr lang="pl-PL" sz="2000" dirty="0"/>
              <a:t>3. kocioł przeznaczony wyłącznie do spalania biomasy, o której mowa w art. 2 ust. 1 pkt 4a lit. c ustawy z dnia 25 sierpnia 2006 r. o systemie monitorowania i kontrolowania jakości paliw (Dz. U. z 2022 r. poz. 1315, 1576, 1967, 2411 i 2687), spełniający co najmniej wymagania określone w rozporządzeniu Komisji (UE) 2015/1189 z dnia 28 kwietnia 2015 r. w sprawie wykonania dyrektywy Parlamentu Europejskiego i Rady 2009/125/WE w odniesieniu do wymogów dotyczących </a:t>
            </a:r>
            <a:r>
              <a:rPr lang="pl-PL" sz="2000" dirty="0" err="1"/>
              <a:t>ekoprojektu</a:t>
            </a:r>
            <a:r>
              <a:rPr lang="pl-PL" sz="2000" dirty="0"/>
              <a:t> dla kotłów na paliwo stałe (Dz. Urz. UE L 193 z 21.07.2015, str. 100, z </a:t>
            </a:r>
            <a:r>
              <a:rPr lang="pl-PL" sz="2000" dirty="0" err="1"/>
              <a:t>późn</a:t>
            </a:r>
            <a:r>
              <a:rPr lang="pl-PL" sz="2000" dirty="0"/>
              <a:t>. zm.3)) – jeżeli eksploatacji takiego kotła nie zakazuje uchwała przyjęta na podstawie art. 96 ust. 1 ustawy z dnia 27 kwietnia 2001 r. – Prawo ochrony środowiska (Dz. U. z 2022 r. poz. 2556 i 2687);</a:t>
            </a:r>
          </a:p>
          <a:p>
            <a:pPr algn="just"/>
            <a:r>
              <a:rPr lang="pl-PL" sz="2000" dirty="0"/>
              <a:t>4. przyłącze do sieci ciepłowniczej lub sieci gazowej wykorzystującej jako źródło energii biogaz lub </a:t>
            </a:r>
            <a:r>
              <a:rPr lang="pl-PL" sz="2000" dirty="0" err="1"/>
              <a:t>biometan</a:t>
            </a:r>
            <a:r>
              <a:rPr lang="pl-PL" sz="2000" dirty="0"/>
              <a:t>;</a:t>
            </a:r>
          </a:p>
          <a:p>
            <a:pPr algn="just"/>
            <a:r>
              <a:rPr lang="pl-PL" sz="2000" dirty="0"/>
              <a:t>5. materiały budowlane wchodzące w skład instalacji ogrzewczej;</a:t>
            </a:r>
          </a:p>
          <a:p>
            <a:pPr algn="just"/>
            <a:r>
              <a:rPr lang="pl-PL" sz="2000" dirty="0"/>
              <a:t>6. materiały budowlane wchodzące w skład instalacji przygotowania ciepłej wody użytkowej;</a:t>
            </a:r>
          </a:p>
        </p:txBody>
      </p:sp>
      <p:pic>
        <p:nvPicPr>
          <p:cNvPr id="3" name="Obraz 2">
            <a:extLst>
              <a:ext uri="{FF2B5EF4-FFF2-40B4-BE49-F238E27FC236}">
                <a16:creationId xmlns:a16="http://schemas.microsoft.com/office/drawing/2014/main" id="{FF2557E7-3461-BFB1-EFD2-68B4821D954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85608" y="194351"/>
            <a:ext cx="6090432" cy="5243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365834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le tekstowe 2">
            <a:extLst>
              <a:ext uri="{FF2B5EF4-FFF2-40B4-BE49-F238E27FC236}">
                <a16:creationId xmlns:a16="http://schemas.microsoft.com/office/drawing/2014/main" id="{2DF970E6-5D45-C6B1-268E-9A99286F8667}"/>
              </a:ext>
            </a:extLst>
          </p:cNvPr>
          <p:cNvSpPr txBox="1"/>
          <p:nvPr/>
        </p:nvSpPr>
        <p:spPr>
          <a:xfrm>
            <a:off x="469011" y="875806"/>
            <a:ext cx="10979277" cy="52937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pl-PL" sz="3200" dirty="0"/>
              <a:t>Uchwała antysmogowa dla województwa małopolskiego jest aktem prawa miejscowego i obowiązuje wszystkich na obszarze województwa małopolskiego (poza Krakowem). </a:t>
            </a:r>
          </a:p>
          <a:p>
            <a:pPr algn="just"/>
            <a:endParaRPr lang="pl-PL" sz="3200" dirty="0"/>
          </a:p>
          <a:p>
            <a:pPr algn="just"/>
            <a:r>
              <a:rPr lang="pl-PL" sz="3200" dirty="0"/>
              <a:t>Dotyczy zarówno prywatnych budynków, jak również budynków gospodarczych, szklarni i tuneli foliowych, lokali usługowych, zakładów przemysłowych. </a:t>
            </a:r>
          </a:p>
          <a:p>
            <a:pPr algn="just"/>
            <a:endParaRPr lang="pl-PL" sz="3200" dirty="0"/>
          </a:p>
          <a:p>
            <a:pPr algn="just"/>
            <a:r>
              <a:rPr lang="pl-PL" sz="3200" dirty="0"/>
              <a:t>Wprowadzone przez nią ograniczenia dotyczą instalacji,                              w których spalane są paliwa stałe. </a:t>
            </a:r>
          </a:p>
          <a:p>
            <a:endParaRPr lang="pl-PL" dirty="0"/>
          </a:p>
        </p:txBody>
      </p:sp>
      <p:pic>
        <p:nvPicPr>
          <p:cNvPr id="4" name="Obraz 3">
            <a:extLst>
              <a:ext uri="{FF2B5EF4-FFF2-40B4-BE49-F238E27FC236}">
                <a16:creationId xmlns:a16="http://schemas.microsoft.com/office/drawing/2014/main" id="{CF19B191-71B3-2EB3-FD90-46B0855C940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3896" y="0"/>
            <a:ext cx="6090432" cy="5243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6264312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le tekstowe 2">
            <a:extLst>
              <a:ext uri="{FF2B5EF4-FFF2-40B4-BE49-F238E27FC236}">
                <a16:creationId xmlns:a16="http://schemas.microsoft.com/office/drawing/2014/main" id="{AEF804A4-7431-91A5-0708-255F64FEA7F9}"/>
              </a:ext>
            </a:extLst>
          </p:cNvPr>
          <p:cNvSpPr txBox="1"/>
          <p:nvPr/>
        </p:nvSpPr>
        <p:spPr>
          <a:xfrm>
            <a:off x="492301" y="1264527"/>
            <a:ext cx="10795819" cy="46474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l-PL" sz="2800" b="1" dirty="0"/>
              <a:t>Odliczeniu podlegają wydatki na materiały budowlane i urządzenia:</a:t>
            </a:r>
          </a:p>
          <a:p>
            <a:endParaRPr lang="pl-PL" sz="2800" b="1" dirty="0"/>
          </a:p>
          <a:p>
            <a:pPr algn="just"/>
            <a:r>
              <a:rPr lang="pl-PL" sz="2000" dirty="0"/>
              <a:t>7. materiały budowlane wchodzące w skład systemu ogrzewania elektrycznego;</a:t>
            </a:r>
          </a:p>
          <a:p>
            <a:pPr algn="just"/>
            <a:r>
              <a:rPr lang="pl-PL" sz="2000" dirty="0"/>
              <a:t>8. pompa ciepła wraz z infrastrukturą niezbędną do jej funkcjonowania, pod warunkiem że pompa ta jest częścią instalacji wykorzystywanej do ogrzewania pomieszczeń lub przygotowania ciepłej wody użytkowej;</a:t>
            </a:r>
          </a:p>
          <a:p>
            <a:pPr algn="just"/>
            <a:r>
              <a:rPr lang="pl-PL" sz="2000" dirty="0"/>
              <a:t>9. kolektor słoneczny wraz z infrastrukturą niezbędną do jego funkcjonowania;</a:t>
            </a:r>
          </a:p>
          <a:p>
            <a:pPr algn="just"/>
            <a:r>
              <a:rPr lang="pl-PL" sz="2000" dirty="0"/>
              <a:t>10. ogniwo fotowoltaiczne wraz z infrastrukturą niezbędną do jego funkcjonowania;</a:t>
            </a:r>
          </a:p>
          <a:p>
            <a:pPr algn="just"/>
            <a:r>
              <a:rPr lang="pl-PL" sz="2000" dirty="0"/>
              <a:t>11. magazyn energii lub magazyn ciepła wraz z infrastrukturą niezbędną do ich funkcjonowania</a:t>
            </a:r>
          </a:p>
          <a:p>
            <a:pPr algn="just"/>
            <a:r>
              <a:rPr lang="pl-PL" sz="2000" dirty="0"/>
              <a:t>12. system zarządzania energią;</a:t>
            </a:r>
          </a:p>
          <a:p>
            <a:pPr algn="just"/>
            <a:r>
              <a:rPr lang="pl-PL" sz="2000" dirty="0"/>
              <a:t>13. stolarka okienna i drzwiowa, w tym okna, okna połaciowe wraz z systemami montażowymi, drzwi balkonowe, drzwi zewnętrzne, bramy garażowe, powierzchnie przezroczyste nieotwieralne;</a:t>
            </a:r>
          </a:p>
          <a:p>
            <a:pPr algn="just"/>
            <a:r>
              <a:rPr lang="pl-PL" sz="2000" dirty="0"/>
              <a:t>14. materiały budowlane składające się na system wentylacji mechanicznej wraz z odzyskiem ciepła                   lub odzyskiem ciepła i chłodu.</a:t>
            </a:r>
          </a:p>
        </p:txBody>
      </p:sp>
      <p:pic>
        <p:nvPicPr>
          <p:cNvPr id="4" name="Obraz 3">
            <a:extLst>
              <a:ext uri="{FF2B5EF4-FFF2-40B4-BE49-F238E27FC236}">
                <a16:creationId xmlns:a16="http://schemas.microsoft.com/office/drawing/2014/main" id="{B6CE7888-7847-C941-D53D-5BF22CAB23B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5296" y="249913"/>
            <a:ext cx="6090432" cy="5243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1945904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le tekstowe 2">
            <a:extLst>
              <a:ext uri="{FF2B5EF4-FFF2-40B4-BE49-F238E27FC236}">
                <a16:creationId xmlns:a16="http://schemas.microsoft.com/office/drawing/2014/main" id="{84348636-78DF-62C0-DDAB-C7A8D20E7EC7}"/>
              </a:ext>
            </a:extLst>
          </p:cNvPr>
          <p:cNvSpPr txBox="1"/>
          <p:nvPr/>
        </p:nvSpPr>
        <p:spPr>
          <a:xfrm>
            <a:off x="226929" y="0"/>
            <a:ext cx="10965327" cy="68941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l-PL" sz="2800" b="1" dirty="0"/>
              <a:t>Odliczeniem objęte są wydatki na następujące usługi:</a:t>
            </a:r>
          </a:p>
          <a:p>
            <a:r>
              <a:rPr lang="pl-PL" dirty="0"/>
              <a:t>1. wykonanie audytu energetycznego budynku przed realizacją przedsięwzięcia termomodernizacyjnego;</a:t>
            </a:r>
          </a:p>
          <a:p>
            <a:r>
              <a:rPr lang="pl-PL" dirty="0"/>
              <a:t>2. wykonanie analizy termograficznej budynku;</a:t>
            </a:r>
          </a:p>
          <a:p>
            <a:r>
              <a:rPr lang="pl-PL" dirty="0"/>
              <a:t>3. wykonanie dokumentacji projektowej związanej z pracami termomodernizacyjnymi;</a:t>
            </a:r>
          </a:p>
          <a:p>
            <a:r>
              <a:rPr lang="pl-PL" dirty="0"/>
              <a:t>4. wykonanie ekspertyzy ornitologicznej i </a:t>
            </a:r>
            <a:r>
              <a:rPr lang="pl-PL" dirty="0" err="1"/>
              <a:t>chiropterologicznej</a:t>
            </a:r>
            <a:r>
              <a:rPr lang="pl-PL" dirty="0"/>
              <a:t>;</a:t>
            </a:r>
          </a:p>
          <a:p>
            <a:r>
              <a:rPr lang="pl-PL" dirty="0"/>
              <a:t>5. docieplenie przegród budowlanych lub płyt balkonowych lub dachów lub fundamentów;</a:t>
            </a:r>
          </a:p>
          <a:p>
            <a:r>
              <a:rPr lang="pl-PL" dirty="0"/>
              <a:t>6. montaż węzła cieplnego wraz z programatorem temperatury i układem automatycznej regulacji pogodowej;</a:t>
            </a:r>
          </a:p>
          <a:p>
            <a:r>
              <a:rPr lang="pl-PL" dirty="0"/>
              <a:t>7. montaż i wymiana stolarki okiennej i drzwiowej, w tym okien, okien połaciowych wraz z systemami montażowymi, drzwi balkonowych, drzwi zewnętrznych, bram garażowych, powierzchni przezroczystych nieotwieralnych;</a:t>
            </a:r>
          </a:p>
          <a:p>
            <a:r>
              <a:rPr lang="pl-PL" dirty="0"/>
              <a:t>8. wymiana elementów istniejącej instalacji ogrzewczej lub instalacji przygotowania ciepłej wody użytkowej lub wykonanie nowej instalacji wewnętrznej ogrzewania lub instalacji przygotowania ciepłej wody użytkowej;</a:t>
            </a:r>
          </a:p>
          <a:p>
            <a:r>
              <a:rPr lang="pl-PL" dirty="0"/>
              <a:t>9. montaż pompy ciepła oraz infrastruktury niezbędnej do jej funkcjonowania, pod warunkiem że pompa ta jest częścią instalacji wykorzystywanej do ogrzewania pomieszczeń lub przygotowania ciepłej wody użytkowej;</a:t>
            </a:r>
          </a:p>
          <a:p>
            <a:r>
              <a:rPr lang="pl-PL" dirty="0"/>
              <a:t>10. montaż kolektora słonecznego oraz infrastruktury niezbędnej do jego funkcjonowania;</a:t>
            </a:r>
          </a:p>
          <a:p>
            <a:r>
              <a:rPr lang="pl-PL" dirty="0"/>
              <a:t>11. montaż systemu wentylacji mechanicznej z odzyskiem ciepła z powietrza wywiewanego;</a:t>
            </a:r>
          </a:p>
          <a:p>
            <a:r>
              <a:rPr lang="pl-PL" dirty="0"/>
              <a:t>12. montaż ogniwa fotowoltaicznego oraz infrastruktury niezbędnej do jego funkcjonowania;</a:t>
            </a:r>
          </a:p>
          <a:p>
            <a:r>
              <a:rPr lang="pl-PL" dirty="0"/>
              <a:t>13. montaż magazynu energii lub magazynu ciepła oraz infrastruktury niezbędnej do ich funkcjonowania;</a:t>
            </a:r>
          </a:p>
          <a:p>
            <a:r>
              <a:rPr lang="pl-PL" dirty="0"/>
              <a:t>14. montaż systemu zarządzania energią;</a:t>
            </a:r>
          </a:p>
          <a:p>
            <a:r>
              <a:rPr lang="pl-PL" dirty="0"/>
              <a:t>15. uruchomienie i regulacja źródła ciepła oraz analiza spalin;</a:t>
            </a:r>
          </a:p>
          <a:p>
            <a:r>
              <a:rPr lang="pl-PL" dirty="0"/>
              <a:t>16. wykonanie przyłącza do sieci ciepłowniczej lub sieci gazowej wykorzystującej jako źródło energii biogaz lub </a:t>
            </a:r>
            <a:r>
              <a:rPr lang="pl-PL" dirty="0" err="1"/>
              <a:t>biometan</a:t>
            </a:r>
            <a:r>
              <a:rPr lang="pl-PL" dirty="0"/>
              <a:t>;</a:t>
            </a:r>
          </a:p>
          <a:p>
            <a:r>
              <a:rPr lang="pl-PL" dirty="0"/>
              <a:t>17. regulacja i równoważenie hydrauliczne instalacji;</a:t>
            </a:r>
          </a:p>
          <a:p>
            <a:r>
              <a:rPr lang="pl-PL" dirty="0"/>
              <a:t>18. demontaż źródła ciepła na paliwo stałe.</a:t>
            </a:r>
          </a:p>
        </p:txBody>
      </p:sp>
    </p:spTree>
    <p:extLst>
      <p:ext uri="{BB962C8B-B14F-4D97-AF65-F5344CB8AC3E}">
        <p14:creationId xmlns:p14="http://schemas.microsoft.com/office/powerpoint/2010/main" val="3925919948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le tekstowe 2">
            <a:extLst>
              <a:ext uri="{FF2B5EF4-FFF2-40B4-BE49-F238E27FC236}">
                <a16:creationId xmlns:a16="http://schemas.microsoft.com/office/drawing/2014/main" id="{18AAB290-DB8F-FCE4-5DD5-97D8B7A721FE}"/>
              </a:ext>
            </a:extLst>
          </p:cNvPr>
          <p:cNvSpPr txBox="1"/>
          <p:nvPr/>
        </p:nvSpPr>
        <p:spPr>
          <a:xfrm>
            <a:off x="540773" y="996743"/>
            <a:ext cx="10284543" cy="39395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l-PL" sz="4000" b="1" dirty="0"/>
              <a:t>Jak dokumentować prawo do ulgi? </a:t>
            </a:r>
          </a:p>
          <a:p>
            <a:endParaRPr lang="pl-PL" dirty="0"/>
          </a:p>
          <a:p>
            <a:pPr algn="just"/>
            <a:r>
              <a:rPr lang="pl-PL" sz="3200" dirty="0"/>
              <a:t>Ulgę możesz odliczyć, jeśli posiadasz fakturę wystawioną przez podatnika VAT czynnego.</a:t>
            </a:r>
          </a:p>
          <a:p>
            <a:pPr algn="just"/>
            <a:endParaRPr lang="pl-PL" sz="3200" dirty="0"/>
          </a:p>
          <a:p>
            <a:pPr algn="just"/>
            <a:r>
              <a:rPr lang="pl-PL" sz="3200" dirty="0"/>
              <a:t>Podstawą do odliczenia może być również faktura zawierającą podatek od wartości dodanej wystawiona przez podmiot z państwa członkowskiego UE.</a:t>
            </a:r>
          </a:p>
        </p:txBody>
      </p:sp>
      <p:pic>
        <p:nvPicPr>
          <p:cNvPr id="4" name="Obraz 3">
            <a:extLst>
              <a:ext uri="{FF2B5EF4-FFF2-40B4-BE49-F238E27FC236}">
                <a16:creationId xmlns:a16="http://schemas.microsoft.com/office/drawing/2014/main" id="{EEB69657-F0F5-1010-19A1-8EB7DB620ED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7829" y="67033"/>
            <a:ext cx="6090432" cy="5243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513861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le tekstowe 2">
            <a:extLst>
              <a:ext uri="{FF2B5EF4-FFF2-40B4-BE49-F238E27FC236}">
                <a16:creationId xmlns:a16="http://schemas.microsoft.com/office/drawing/2014/main" id="{FF747058-6B14-6042-A395-227BEA01FBA3}"/>
              </a:ext>
            </a:extLst>
          </p:cNvPr>
          <p:cNvSpPr txBox="1"/>
          <p:nvPr/>
        </p:nvSpPr>
        <p:spPr>
          <a:xfrm>
            <a:off x="511867" y="1131632"/>
            <a:ext cx="11021961" cy="24622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l-PL" sz="4000" b="1" dirty="0"/>
              <a:t>Jakie zeznanie złożyć? </a:t>
            </a:r>
          </a:p>
          <a:p>
            <a:endParaRPr lang="pl-PL" dirty="0"/>
          </a:p>
          <a:p>
            <a:r>
              <a:rPr lang="pl-PL" sz="3200" dirty="0"/>
              <a:t>Odliczeń dokonujesz w zeznaniu podatkowym PIT-36, PIT-36L, PIT- 37 lub PIT-28, do którego należy dołączyć załącznik PIT/O (informację o odliczeniach).</a:t>
            </a:r>
          </a:p>
        </p:txBody>
      </p:sp>
      <p:pic>
        <p:nvPicPr>
          <p:cNvPr id="4" name="Obraz 3">
            <a:extLst>
              <a:ext uri="{FF2B5EF4-FFF2-40B4-BE49-F238E27FC236}">
                <a16:creationId xmlns:a16="http://schemas.microsoft.com/office/drawing/2014/main" id="{1303C792-A0FF-656D-4C29-FF46979404E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75880" y="149329"/>
            <a:ext cx="6090432" cy="5243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838026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le tekstowe 2">
            <a:extLst>
              <a:ext uri="{FF2B5EF4-FFF2-40B4-BE49-F238E27FC236}">
                <a16:creationId xmlns:a16="http://schemas.microsoft.com/office/drawing/2014/main" id="{B9847308-E204-2C0D-6C31-12FBE382D694}"/>
              </a:ext>
            </a:extLst>
          </p:cNvPr>
          <p:cNvSpPr txBox="1"/>
          <p:nvPr/>
        </p:nvSpPr>
        <p:spPr>
          <a:xfrm>
            <a:off x="3047238" y="3244334"/>
            <a:ext cx="609447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l-PL" dirty="0"/>
              <a:t>ULGA INWESTYCYJNA W PODATKU ROLNYM </a:t>
            </a:r>
          </a:p>
        </p:txBody>
      </p:sp>
      <p:pic>
        <p:nvPicPr>
          <p:cNvPr id="4" name="Obraz 3">
            <a:extLst>
              <a:ext uri="{FF2B5EF4-FFF2-40B4-BE49-F238E27FC236}">
                <a16:creationId xmlns:a16="http://schemas.microsoft.com/office/drawing/2014/main" id="{04FA5B4A-9AAD-D09E-5276-EC015151D55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67144"/>
          </a:xfrm>
          <a:prstGeom prst="rect">
            <a:avLst/>
          </a:prstGeom>
        </p:spPr>
      </p:pic>
      <p:pic>
        <p:nvPicPr>
          <p:cNvPr id="5" name="Obraz 4">
            <a:extLst>
              <a:ext uri="{FF2B5EF4-FFF2-40B4-BE49-F238E27FC236}">
                <a16:creationId xmlns:a16="http://schemas.microsoft.com/office/drawing/2014/main" id="{AF2CCBC6-8332-881B-8782-C389C4B1055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03896" y="259057"/>
            <a:ext cx="6090432" cy="5243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4118361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ole tekstowe 8">
            <a:extLst>
              <a:ext uri="{FF2B5EF4-FFF2-40B4-BE49-F238E27FC236}">
                <a16:creationId xmlns:a16="http://schemas.microsoft.com/office/drawing/2014/main" id="{209ABB16-AFD5-339F-B0C8-2001A1B3CDD0}"/>
              </a:ext>
            </a:extLst>
          </p:cNvPr>
          <p:cNvSpPr txBox="1"/>
          <p:nvPr/>
        </p:nvSpPr>
        <p:spPr>
          <a:xfrm>
            <a:off x="422148" y="822961"/>
            <a:ext cx="11347704" cy="56323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pl-PL" sz="2400" b="1" dirty="0"/>
              <a:t>Podatnikom podatku rolnego przysługuje ulga inwestycyjna z tytułu wydatków poniesionych na:</a:t>
            </a:r>
          </a:p>
          <a:p>
            <a:pPr algn="just"/>
            <a:r>
              <a:rPr lang="pl-PL" sz="2400" b="1" dirty="0"/>
              <a:t>budowę lub modernizację budynków inwentarskich służących do chowu, hodowli                                 i utrzymywania zwierząt gospodarskich oraz obiektów służących ochronie środowiska,</a:t>
            </a:r>
          </a:p>
          <a:p>
            <a:pPr algn="just"/>
            <a:r>
              <a:rPr lang="pl-PL" sz="2400" b="1" dirty="0"/>
              <a:t>zakup i zainstalowanie:</a:t>
            </a:r>
          </a:p>
          <a:p>
            <a:pPr algn="just"/>
            <a:endParaRPr lang="pl-PL" sz="2400" b="1" dirty="0"/>
          </a:p>
          <a:p>
            <a:pPr algn="just"/>
            <a:r>
              <a:rPr lang="pl-PL" sz="2400" b="1" dirty="0"/>
              <a:t>a)       deszczowni,</a:t>
            </a:r>
          </a:p>
          <a:p>
            <a:pPr algn="just"/>
            <a:endParaRPr lang="pl-PL" sz="2400" b="1" dirty="0"/>
          </a:p>
          <a:p>
            <a:pPr algn="just"/>
            <a:r>
              <a:rPr lang="pl-PL" sz="2400" b="1" dirty="0"/>
              <a:t>b)       urządzeń melioracyjnych i urządzeń zaopatrzenia gospodarstwa w wodę,</a:t>
            </a:r>
          </a:p>
          <a:p>
            <a:pPr algn="just"/>
            <a:endParaRPr lang="pl-PL" sz="2400" b="1" dirty="0"/>
          </a:p>
          <a:p>
            <a:pPr algn="just"/>
            <a:r>
              <a:rPr lang="pl-PL" sz="2400" b="1" dirty="0"/>
              <a:t>c)       urządzeń do wykorzystywania na cele produkcyjne naturalnych źródeł energii (wiatru, biogazu, słońca, spadku wód)</a:t>
            </a:r>
          </a:p>
          <a:p>
            <a:pPr algn="just"/>
            <a:endParaRPr lang="pl-PL" sz="2400" b="1" dirty="0"/>
          </a:p>
          <a:p>
            <a:pPr algn="just"/>
            <a:r>
              <a:rPr lang="pl-PL" sz="2400" b="1" dirty="0">
                <a:solidFill>
                  <a:srgbClr val="FF0000"/>
                </a:solidFill>
              </a:rPr>
              <a:t>- jeżeli wydatki te nie zostały sfinansowane w całości lub w części z udziałem środków publicznych.</a:t>
            </a:r>
          </a:p>
        </p:txBody>
      </p:sp>
      <p:pic>
        <p:nvPicPr>
          <p:cNvPr id="3" name="Obraz 2">
            <a:extLst>
              <a:ext uri="{FF2B5EF4-FFF2-40B4-BE49-F238E27FC236}">
                <a16:creationId xmlns:a16="http://schemas.microsoft.com/office/drawing/2014/main" id="{9EDC530E-FE48-DF0D-E3E7-510282DAC59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7320" y="0"/>
            <a:ext cx="6090432" cy="5243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8604793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le tekstowe 2">
            <a:extLst>
              <a:ext uri="{FF2B5EF4-FFF2-40B4-BE49-F238E27FC236}">
                <a16:creationId xmlns:a16="http://schemas.microsoft.com/office/drawing/2014/main" id="{1F862EA0-87F3-0580-88AF-96E4B7CD4CFA}"/>
              </a:ext>
            </a:extLst>
          </p:cNvPr>
          <p:cNvSpPr txBox="1"/>
          <p:nvPr/>
        </p:nvSpPr>
        <p:spPr>
          <a:xfrm>
            <a:off x="356616" y="907899"/>
            <a:ext cx="10954512" cy="53245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pl-PL" sz="2000" dirty="0"/>
              <a:t>Ulga inwestycyjna przyznawana jest po zakończeniu inwestycji i polega na odliczeniu od należnego podatku rolnego od gruntów położonych na terenie gminy, w której została dokonana inwestycja - w wysokości 25% udokumentowanych rachunkami nakładów inwestycyjnych.</a:t>
            </a:r>
          </a:p>
          <a:p>
            <a:pPr algn="just"/>
            <a:endParaRPr lang="pl-PL" sz="2000" dirty="0"/>
          </a:p>
          <a:p>
            <a:pPr algn="just"/>
            <a:r>
              <a:rPr lang="pl-PL" sz="2000" dirty="0"/>
              <a:t>Uwzględnienie wydatku inwestycyjnego w kwocie netto lub brutto zależy od tego czy podatnik podatku rolnego jest podatnikiem podatku VAT i ma prawo do obniżenia podatku należnego o podatek naliczony. Jeżeli podatnik podatku rolnego:</a:t>
            </a:r>
          </a:p>
          <a:p>
            <a:pPr algn="just"/>
            <a:endParaRPr lang="pl-PL" sz="2000" dirty="0"/>
          </a:p>
          <a:p>
            <a:pPr algn="just"/>
            <a:r>
              <a:rPr lang="pl-PL" sz="2000" dirty="0"/>
              <a:t>-          nie jest podatnikiem podatku VAT i nie ma prawa do odzyskania podatku związanego z zakupem towarów poprzez odliczenie go od podatku należnego, w załączonym do wniosku o ulgę zestawieniu poniesionych wydatków inwestycyjnych uwzględnia wynikającą z rachunków (faktur) kwotę z podatkiem VAT (kwota brutto),</a:t>
            </a:r>
          </a:p>
          <a:p>
            <a:pPr algn="just"/>
            <a:endParaRPr lang="pl-PL" sz="2000" dirty="0"/>
          </a:p>
          <a:p>
            <a:pPr algn="just"/>
            <a:r>
              <a:rPr lang="pl-PL" sz="2000" dirty="0"/>
              <a:t>-          jest podatnikiem podatku VAT, a zatem ma prawo do odzyskania podatku związanego z zakupem towarów poprzez odliczenie go od podatku należnego, w załączonym do wniosku o ulgę zestawieniu poniesionych wydatków inwestycyjnych uwzględnia wynikającą z rachunków (faktur) kwotę bez podatku VAT (kwota netto).</a:t>
            </a:r>
          </a:p>
        </p:txBody>
      </p:sp>
      <p:pic>
        <p:nvPicPr>
          <p:cNvPr id="4" name="Obraz 3">
            <a:extLst>
              <a:ext uri="{FF2B5EF4-FFF2-40B4-BE49-F238E27FC236}">
                <a16:creationId xmlns:a16="http://schemas.microsoft.com/office/drawing/2014/main" id="{16789AA0-D19A-2349-1AED-EC2D22636A7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16088" y="185905"/>
            <a:ext cx="6090432" cy="5243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7666525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az 3">
            <a:extLst>
              <a:ext uri="{FF2B5EF4-FFF2-40B4-BE49-F238E27FC236}">
                <a16:creationId xmlns:a16="http://schemas.microsoft.com/office/drawing/2014/main" id="{6125F464-0BFA-807B-DFB2-9D6BF114591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ole tekstowe 5">
            <a:extLst>
              <a:ext uri="{FF2B5EF4-FFF2-40B4-BE49-F238E27FC236}">
                <a16:creationId xmlns:a16="http://schemas.microsoft.com/office/drawing/2014/main" id="{63BD0EBC-D957-C355-BD88-6B90F452224D}"/>
              </a:ext>
            </a:extLst>
          </p:cNvPr>
          <p:cNvSpPr txBox="1"/>
          <p:nvPr/>
        </p:nvSpPr>
        <p:spPr>
          <a:xfrm>
            <a:off x="265176" y="218080"/>
            <a:ext cx="11548872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l-PL" sz="3200" b="1" dirty="0">
                <a:solidFill>
                  <a:srgbClr val="FF0000"/>
                </a:solidFill>
              </a:rPr>
              <a:t>Ulga z tytułu tej samej inwestycji nie może być stosowana dłużej niż przez 15 lat.</a:t>
            </a:r>
          </a:p>
        </p:txBody>
      </p:sp>
      <p:pic>
        <p:nvPicPr>
          <p:cNvPr id="3" name="Obraz 2">
            <a:extLst>
              <a:ext uri="{FF2B5EF4-FFF2-40B4-BE49-F238E27FC236}">
                <a16:creationId xmlns:a16="http://schemas.microsoft.com/office/drawing/2014/main" id="{84377A8F-A61A-91F0-9A4B-3CEFDFE94D7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48848" y="6115619"/>
            <a:ext cx="6090432" cy="5243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3236942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le tekstowe 2">
            <a:extLst>
              <a:ext uri="{FF2B5EF4-FFF2-40B4-BE49-F238E27FC236}">
                <a16:creationId xmlns:a16="http://schemas.microsoft.com/office/drawing/2014/main" id="{0752E8EC-C0E7-34E7-BD78-4EF2C7D29034}"/>
              </a:ext>
            </a:extLst>
          </p:cNvPr>
          <p:cNvSpPr txBox="1"/>
          <p:nvPr/>
        </p:nvSpPr>
        <p:spPr>
          <a:xfrm>
            <a:off x="228600" y="295251"/>
            <a:ext cx="11301984" cy="56323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pl-PL" sz="2000" dirty="0">
                <a:solidFill>
                  <a:srgbClr val="FF0000"/>
                </a:solidFill>
              </a:rPr>
              <a:t>Kwota ulgi inwestycyjnej jest odliczana z urzędu w decyzji ustalającej wysokość zobowiązania podatkowego. </a:t>
            </a:r>
            <a:r>
              <a:rPr lang="pl-PL" sz="2000" dirty="0"/>
              <a:t>Podatnicy obowiązani do składania deklaracji na podatek rolny odliczają, określoną w decyzji w sprawie ulgi inwestycyjnej, kwotę przyznanej ulgi od należnego podatku rolnego.</a:t>
            </a:r>
          </a:p>
          <a:p>
            <a:pPr algn="just"/>
            <a:endParaRPr lang="pl-PL" sz="2000" dirty="0"/>
          </a:p>
          <a:p>
            <a:pPr algn="just"/>
            <a:r>
              <a:rPr lang="pl-PL" sz="2000" dirty="0"/>
              <a:t>Podatnik traci prawo do odliczenia od podatku rolnego niewykorzystanej kwoty ulgi inwestycyjnej w przypadku sprzedaży obiektów i urządzeń, od których przyznana została ta ulga, lub przeznaczenia ich na inne cele niż określone w ust. 1.</a:t>
            </a:r>
          </a:p>
          <a:p>
            <a:pPr algn="just"/>
            <a:endParaRPr lang="pl-PL" sz="2000" dirty="0"/>
          </a:p>
          <a:p>
            <a:pPr algn="just"/>
            <a:r>
              <a:rPr lang="pl-PL" sz="2000" dirty="0"/>
              <a:t>Ulgę podatkową otrzymuje podatnik na podstawie przez niego złożonego wniosku. Do wniosku o przyznanie ulgi, należy dołączyć zestawienie poniesionych wydatków inwestycyjnych wraz z rachunkami lub ich uwierzytelnionymi odpisami, stwierdzającymi wysokość tych wydatków.</a:t>
            </a:r>
          </a:p>
          <a:p>
            <a:pPr algn="just"/>
            <a:endParaRPr lang="pl-PL" sz="2000" dirty="0"/>
          </a:p>
          <a:p>
            <a:pPr algn="just"/>
            <a:r>
              <a:rPr lang="pl-PL" sz="2000" dirty="0"/>
              <a:t>Zwolnienia i ulgi podatkowe udzielone na wniosek podatnika stosuje się od pierwszego dnia miesiąca następującego po miesiącu, w którym złożono wniosek.</a:t>
            </a:r>
          </a:p>
          <a:p>
            <a:pPr algn="just"/>
            <a:endParaRPr lang="pl-PL" sz="2000" dirty="0"/>
          </a:p>
          <a:p>
            <a:pPr algn="just"/>
            <a:r>
              <a:rPr lang="pl-PL" sz="2000" dirty="0">
                <a:solidFill>
                  <a:srgbClr val="FF0000"/>
                </a:solidFill>
              </a:rPr>
              <a:t>Kwota ulgi inwestycyjnej niewykorzystana przez podatnika przechodzi na jego następców, jeżeli gospodarstwo rolne zostało nabyte stosownie do przepisów o ubezpieczeniu społecznym rolników lub w drodze dziedziczenia</a:t>
            </a:r>
            <a:r>
              <a:rPr lang="pl-PL" sz="2000" dirty="0"/>
              <a:t>.</a:t>
            </a:r>
          </a:p>
        </p:txBody>
      </p:sp>
      <p:pic>
        <p:nvPicPr>
          <p:cNvPr id="4" name="Obraz 3">
            <a:extLst>
              <a:ext uri="{FF2B5EF4-FFF2-40B4-BE49-F238E27FC236}">
                <a16:creationId xmlns:a16="http://schemas.microsoft.com/office/drawing/2014/main" id="{B86F0801-767B-45CD-CC6B-90AF78D5531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01960" y="6156937"/>
            <a:ext cx="6090432" cy="5243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9580940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az 1">
            <a:extLst>
              <a:ext uri="{FF2B5EF4-FFF2-40B4-BE49-F238E27FC236}">
                <a16:creationId xmlns:a16="http://schemas.microsoft.com/office/drawing/2014/main" id="{92D60F48-1EA4-83BE-5C6D-2809F91EBCA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7630" y="1401884"/>
            <a:ext cx="8724132" cy="4511431"/>
          </a:xfrm>
          <a:prstGeom prst="rect">
            <a:avLst/>
          </a:prstGeom>
        </p:spPr>
      </p:pic>
      <p:sp>
        <p:nvSpPr>
          <p:cNvPr id="3" name="pole tekstowe 2">
            <a:extLst>
              <a:ext uri="{FF2B5EF4-FFF2-40B4-BE49-F238E27FC236}">
                <a16:creationId xmlns:a16="http://schemas.microsoft.com/office/drawing/2014/main" id="{65A2B14F-39F1-B0AB-29E3-794397C76AF6}"/>
              </a:ext>
            </a:extLst>
          </p:cNvPr>
          <p:cNvSpPr txBox="1"/>
          <p:nvPr/>
        </p:nvSpPr>
        <p:spPr>
          <a:xfrm>
            <a:off x="3410712" y="312682"/>
            <a:ext cx="797356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4000" b="1" dirty="0"/>
              <a:t>DZIĘKUJĘ ZA UWAGĘ</a:t>
            </a:r>
          </a:p>
        </p:txBody>
      </p:sp>
    </p:spTree>
    <p:extLst>
      <p:ext uri="{BB962C8B-B14F-4D97-AF65-F5344CB8AC3E}">
        <p14:creationId xmlns:p14="http://schemas.microsoft.com/office/powerpoint/2010/main" val="313478564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le tekstowe 2">
            <a:extLst>
              <a:ext uri="{FF2B5EF4-FFF2-40B4-BE49-F238E27FC236}">
                <a16:creationId xmlns:a16="http://schemas.microsoft.com/office/drawing/2014/main" id="{6956CFD5-43AA-4BC4-A219-3B8B3B581B73}"/>
              </a:ext>
            </a:extLst>
          </p:cNvPr>
          <p:cNvSpPr txBox="1"/>
          <p:nvPr/>
        </p:nvSpPr>
        <p:spPr>
          <a:xfrm>
            <a:off x="625602" y="735502"/>
            <a:ext cx="10940796" cy="60016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l-PL" sz="2400" b="1" dirty="0"/>
              <a:t>Najważniejsze zapisy uchwały antysmogowej dla małopolski:</a:t>
            </a:r>
          </a:p>
          <a:p>
            <a:pPr algn="ctr"/>
            <a:endParaRPr lang="pl-PL" sz="2400" b="1" dirty="0"/>
          </a:p>
          <a:p>
            <a:pPr algn="just"/>
            <a:r>
              <a:rPr lang="pl-PL" sz="2000" dirty="0"/>
              <a:t>•   </a:t>
            </a:r>
            <a:r>
              <a:rPr lang="pl-PL" sz="2400" dirty="0"/>
              <a:t>Nie wolno palić drewnem i biomasą o wilgotności powyżej 20%.</a:t>
            </a:r>
          </a:p>
          <a:p>
            <a:pPr algn="just"/>
            <a:r>
              <a:rPr lang="pl-PL" sz="2400" dirty="0"/>
              <a:t>• Zabronione jest spalanie paliw, w których udział masowy węgla kamiennego lub węgla brunatnego o uziarnieniu 0-3 mm wynosi powyżej 15%, tj. miału, mułów i </a:t>
            </a:r>
            <a:r>
              <a:rPr lang="pl-PL" sz="2400" dirty="0" err="1"/>
              <a:t>flotów</a:t>
            </a:r>
            <a:r>
              <a:rPr lang="pl-PL" sz="2400" dirty="0"/>
              <a:t> węglowych.</a:t>
            </a:r>
          </a:p>
          <a:p>
            <a:pPr algn="just"/>
            <a:r>
              <a:rPr lang="pl-PL" sz="2400" dirty="0"/>
              <a:t>• Od </a:t>
            </a:r>
            <a:r>
              <a:rPr lang="pl-PL" sz="2400" b="1" dirty="0"/>
              <a:t>1 lipca 2017 r. </a:t>
            </a:r>
            <a:r>
              <a:rPr lang="pl-PL" sz="2400" dirty="0"/>
              <a:t>nowo instalowane miejscowe ogrzewacze pomieszczeń muszą spełniać wymagania </a:t>
            </a:r>
            <a:r>
              <a:rPr lang="pl-PL" sz="2400" dirty="0" err="1"/>
              <a:t>ekoprojektu</a:t>
            </a:r>
            <a:r>
              <a:rPr lang="pl-PL" sz="2400" dirty="0"/>
              <a:t>.</a:t>
            </a:r>
          </a:p>
          <a:p>
            <a:pPr algn="just"/>
            <a:r>
              <a:rPr lang="pl-PL" sz="2400" dirty="0"/>
              <a:t>• Od </a:t>
            </a:r>
            <a:r>
              <a:rPr lang="pl-PL" sz="2400" b="1" dirty="0"/>
              <a:t>1 lipca 2017 r. </a:t>
            </a:r>
            <a:r>
              <a:rPr lang="pl-PL" sz="2400" dirty="0"/>
              <a:t>nowo instalowane kotły na paliwo stałe muszą spełniać wymagania </a:t>
            </a:r>
            <a:r>
              <a:rPr lang="pl-PL" sz="2400" dirty="0" err="1"/>
              <a:t>ekoprojektu</a:t>
            </a:r>
            <a:r>
              <a:rPr lang="pl-PL" sz="2400" dirty="0"/>
              <a:t> oraz posiadać automatyczny podajnik paliwa bez możliwości zamontowania rusztu awaryjnego (za wyjątkiem kotłów zgazowujących paliwo).</a:t>
            </a:r>
          </a:p>
          <a:p>
            <a:pPr algn="just"/>
            <a:r>
              <a:rPr lang="pl-PL" sz="2400" dirty="0"/>
              <a:t>• Od </a:t>
            </a:r>
            <a:r>
              <a:rPr lang="pl-PL" sz="2400" b="1" dirty="0"/>
              <a:t>1 maja 2024 r. </a:t>
            </a:r>
            <a:r>
              <a:rPr lang="pl-PL" sz="2400" dirty="0"/>
              <a:t>nie wolno eksploatować kotłów poniżej 3 klasy.</a:t>
            </a:r>
          </a:p>
          <a:p>
            <a:pPr algn="just"/>
            <a:r>
              <a:rPr lang="pl-PL" sz="2400" dirty="0"/>
              <a:t>• Kotły klasy 5, uruchomione po raz pierwszy w miejscu obecnego użytkowania przed 1 lipca 2017 r. mogą być używane </a:t>
            </a:r>
            <a:r>
              <a:rPr lang="pl-PL" sz="2400" b="1" dirty="0"/>
              <a:t>do końca żywotności.</a:t>
            </a:r>
          </a:p>
          <a:p>
            <a:pPr algn="just"/>
            <a:r>
              <a:rPr lang="pl-PL" sz="2400" dirty="0"/>
              <a:t>• Kotły klasy 3 i 4, uruchomione po raz pierwszy w miejscu obecnego użytkowania przed 1 lipca 2017 r. muszą zostać wymienione </a:t>
            </a:r>
            <a:r>
              <a:rPr lang="pl-PL" sz="2400" b="1" dirty="0"/>
              <a:t>do 31 grudnia 2026 r.</a:t>
            </a:r>
          </a:p>
        </p:txBody>
      </p:sp>
      <p:pic>
        <p:nvPicPr>
          <p:cNvPr id="4" name="Obraz 3">
            <a:extLst>
              <a:ext uri="{FF2B5EF4-FFF2-40B4-BE49-F238E27FC236}">
                <a16:creationId xmlns:a16="http://schemas.microsoft.com/office/drawing/2014/main" id="{01E9C7E2-D611-2F50-A4B8-45605DFFE8B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58176" y="36576"/>
            <a:ext cx="6090432" cy="5243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601068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le tekstowe 2">
            <a:extLst>
              <a:ext uri="{FF2B5EF4-FFF2-40B4-BE49-F238E27FC236}">
                <a16:creationId xmlns:a16="http://schemas.microsoft.com/office/drawing/2014/main" id="{48373C64-413A-DD47-4DED-E3AFF1DF0AF1}"/>
              </a:ext>
            </a:extLst>
          </p:cNvPr>
          <p:cNvSpPr txBox="1"/>
          <p:nvPr/>
        </p:nvSpPr>
        <p:spPr>
          <a:xfrm>
            <a:off x="523494" y="858858"/>
            <a:ext cx="10970514" cy="45243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pl-PL" dirty="0"/>
              <a:t>•	</a:t>
            </a:r>
            <a:r>
              <a:rPr lang="pl-PL" sz="3600" b="1" dirty="0"/>
              <a:t>Od 1 maja 2024 r. </a:t>
            </a:r>
            <a:r>
              <a:rPr lang="pl-PL" sz="3600" dirty="0"/>
              <a:t>miejscowe ogrzewacze pomieszczeń, uruchomione po raz pierwszy w miejscu obecnego użytkowania przed 1 lipca 2017 r. muszą spełniać wymagania </a:t>
            </a:r>
            <a:r>
              <a:rPr lang="pl-PL" sz="3600" dirty="0" err="1"/>
              <a:t>ekoprojektu</a:t>
            </a:r>
            <a:r>
              <a:rPr lang="pl-PL" sz="3600" dirty="0"/>
              <a:t> lub osiągać sprawność cieplną na poziomie co najmniej 80% albo być wyposażone w urządzenie zapewniające redukcję emisji pyłu do wartości określonej w wymogach dotyczących </a:t>
            </a:r>
            <a:r>
              <a:rPr lang="pl-PL" sz="3600" dirty="0" err="1"/>
              <a:t>ekoprojektu</a:t>
            </a:r>
            <a:r>
              <a:rPr lang="pl-PL" sz="3600" dirty="0"/>
              <a:t>, np. elektrofiltry.</a:t>
            </a:r>
          </a:p>
        </p:txBody>
      </p:sp>
      <p:pic>
        <p:nvPicPr>
          <p:cNvPr id="4" name="Obraz 3">
            <a:extLst>
              <a:ext uri="{FF2B5EF4-FFF2-40B4-BE49-F238E27FC236}">
                <a16:creationId xmlns:a16="http://schemas.microsoft.com/office/drawing/2014/main" id="{77BD4927-82B7-00ED-231F-43F188CFA02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22184" y="158473"/>
            <a:ext cx="6090432" cy="5243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4343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le tekstowe 2">
            <a:extLst>
              <a:ext uri="{FF2B5EF4-FFF2-40B4-BE49-F238E27FC236}">
                <a16:creationId xmlns:a16="http://schemas.microsoft.com/office/drawing/2014/main" id="{4088FCF3-E4A4-0D03-E04E-F066A44808F4}"/>
              </a:ext>
            </a:extLst>
          </p:cNvPr>
          <p:cNvSpPr txBox="1"/>
          <p:nvPr/>
        </p:nvSpPr>
        <p:spPr>
          <a:xfrm>
            <a:off x="276987" y="1314253"/>
            <a:ext cx="10796778" cy="45243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pl-PL" dirty="0"/>
              <a:t>•	</a:t>
            </a:r>
            <a:r>
              <a:rPr lang="pl-PL" sz="3600" b="1" dirty="0"/>
              <a:t>Od 01.01.2027 r. można używać jedynie:</a:t>
            </a:r>
          </a:p>
          <a:p>
            <a:pPr marL="342900" indent="-342900" algn="just">
              <a:buFontTx/>
              <a:buChar char="-"/>
            </a:pPr>
            <a:r>
              <a:rPr lang="pl-PL" sz="3600" dirty="0"/>
              <a:t>ekologiczne urządzenia grzewcze np. pompy ciepła, lub inne przyjazne środowisku (sieciowe, gazowe, elektryczne, olejowe)</a:t>
            </a:r>
          </a:p>
          <a:p>
            <a:pPr marL="342900" indent="-342900" algn="just">
              <a:buFontTx/>
              <a:buChar char="-"/>
            </a:pPr>
            <a:r>
              <a:rPr lang="pl-PL" sz="3600" dirty="0"/>
              <a:t>nowoczesne urządzenia spełniające normy </a:t>
            </a:r>
            <a:r>
              <a:rPr lang="pl-PL" sz="3600" dirty="0" err="1"/>
              <a:t>ekoprojektu</a:t>
            </a:r>
            <a:r>
              <a:rPr lang="pl-PL" sz="3600" dirty="0"/>
              <a:t> na drewno, </a:t>
            </a:r>
            <a:r>
              <a:rPr lang="pl-PL" sz="3600" dirty="0" err="1"/>
              <a:t>pellet</a:t>
            </a:r>
            <a:r>
              <a:rPr lang="pl-PL" sz="3600" dirty="0"/>
              <a:t> lub węgiel,</a:t>
            </a:r>
          </a:p>
          <a:p>
            <a:pPr algn="just"/>
            <a:r>
              <a:rPr lang="pl-PL" sz="3600" dirty="0"/>
              <a:t>- istniejące kotły klasy 5, które były eksploatowane przed 1 lipca 2017 roku. </a:t>
            </a:r>
          </a:p>
        </p:txBody>
      </p:sp>
      <p:pic>
        <p:nvPicPr>
          <p:cNvPr id="4" name="Obraz 3">
            <a:extLst>
              <a:ext uri="{FF2B5EF4-FFF2-40B4-BE49-F238E27FC236}">
                <a16:creationId xmlns:a16="http://schemas.microsoft.com/office/drawing/2014/main" id="{329EE30E-0DEC-5367-FAF6-C0568DA2299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8760" y="186448"/>
            <a:ext cx="6090432" cy="5243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846056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le tekstowe 2">
            <a:extLst>
              <a:ext uri="{FF2B5EF4-FFF2-40B4-BE49-F238E27FC236}">
                <a16:creationId xmlns:a16="http://schemas.microsoft.com/office/drawing/2014/main" id="{4FE7358F-C6D7-048B-0CEA-7715B97B00DE}"/>
              </a:ext>
            </a:extLst>
          </p:cNvPr>
          <p:cNvSpPr txBox="1"/>
          <p:nvPr/>
        </p:nvSpPr>
        <p:spPr>
          <a:xfrm>
            <a:off x="563880" y="1131374"/>
            <a:ext cx="11064240" cy="489364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pl-PL" sz="2400" dirty="0"/>
              <a:t>Za nieprzestrzeganie przepisów uchwały antysmogowej grozi </a:t>
            </a:r>
            <a:r>
              <a:rPr lang="pl-PL" sz="2400" b="1" dirty="0"/>
              <a:t>mandat w wysokości do 500 zł lub kara grzywny do 5 000 zł. </a:t>
            </a:r>
            <a:r>
              <a:rPr lang="pl-PL" sz="2400" dirty="0"/>
              <a:t>Kara może zostać nałożona ponownie przy każdym przypadku eksploatacji instalacji niezgodnie z uchwałą antysmogową. </a:t>
            </a:r>
          </a:p>
          <a:p>
            <a:pPr algn="just"/>
            <a:endParaRPr lang="pl-PL" sz="2400" dirty="0"/>
          </a:p>
          <a:p>
            <a:pPr algn="just"/>
            <a:r>
              <a:rPr lang="pl-PL" sz="2400" dirty="0"/>
              <a:t>Kontrole przestrzegania przepisów uchwały antysmogowej mogą prowadzić Strażnicy Miejscy, pracownicy Urzędu Miasta i Gminy Koszyce posiadający imienne upoważnienie wydane przez Burmistrza Miasta i Gminy Koszyce oraz funkcjonariusze Policji.</a:t>
            </a:r>
          </a:p>
          <a:p>
            <a:pPr algn="just"/>
            <a:endParaRPr lang="pl-PL" sz="2400" dirty="0"/>
          </a:p>
          <a:p>
            <a:pPr algn="just"/>
            <a:r>
              <a:rPr lang="pl-PL" sz="2400" dirty="0"/>
              <a:t>Podczas kontroli użytkownik ma obowiązek wykazania, że eksploatowana instalacja spełnia wymagania uchwały antysmogowej. W tym celu należy przedstawić dokumenty potwierdzające spełnienie tych wymagań, np. dokumentację techniczną urządzenia, instrukcję użytkowania lub sprawozdania z badań. W przypadku braku takich dokumentów uznaje się, że instalacja nie spełnia wymagań uchwały antysmogowej.</a:t>
            </a:r>
          </a:p>
        </p:txBody>
      </p:sp>
      <p:pic>
        <p:nvPicPr>
          <p:cNvPr id="4" name="Obraz 3">
            <a:extLst>
              <a:ext uri="{FF2B5EF4-FFF2-40B4-BE49-F238E27FC236}">
                <a16:creationId xmlns:a16="http://schemas.microsoft.com/office/drawing/2014/main" id="{B2367B7A-4631-80D8-9A18-010CED677FE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94752" y="155448"/>
            <a:ext cx="6090432" cy="5243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215579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az 1">
            <a:extLst>
              <a:ext uri="{FF2B5EF4-FFF2-40B4-BE49-F238E27FC236}">
                <a16:creationId xmlns:a16="http://schemas.microsoft.com/office/drawing/2014/main" id="{29E00C18-0BBC-1793-5126-EF48D019BAB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3499547"/>
      </p:ext>
    </p:extLst>
  </p:cSld>
  <p:clrMapOvr>
    <a:masterClrMapping/>
  </p:clrMapOvr>
</p:sld>
</file>

<file path=ppt/theme/theme1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Pakiet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750</TotalTime>
  <Words>2634</Words>
  <Application>Microsoft Office PowerPoint</Application>
  <PresentationFormat>Panoramiczny</PresentationFormat>
  <Paragraphs>174</Paragraphs>
  <Slides>49</Slides>
  <Notes>0</Notes>
  <HiddenSlides>0</HiddenSlides>
  <MMClips>0</MMClips>
  <ScaleCrop>false</ScaleCrop>
  <HeadingPairs>
    <vt:vector size="6" baseType="variant">
      <vt:variant>
        <vt:lpstr>Używane czcionki</vt:lpstr>
      </vt:variant>
      <vt:variant>
        <vt:i4>3</vt:i4>
      </vt:variant>
      <vt:variant>
        <vt:lpstr>Motyw</vt:lpstr>
      </vt:variant>
      <vt:variant>
        <vt:i4>1</vt:i4>
      </vt:variant>
      <vt:variant>
        <vt:lpstr>Tytuły slajdów</vt:lpstr>
      </vt:variant>
      <vt:variant>
        <vt:i4>49</vt:i4>
      </vt:variant>
    </vt:vector>
  </HeadingPairs>
  <TitlesOfParts>
    <vt:vector size="53" baseType="lpstr">
      <vt:lpstr>Arial</vt:lpstr>
      <vt:lpstr>Calibri</vt:lpstr>
      <vt:lpstr>Calibri Light</vt:lpstr>
      <vt:lpstr>Motyw pakietu Office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ANNA</dc:creator>
  <cp:lastModifiedBy>Anna</cp:lastModifiedBy>
  <cp:revision>11</cp:revision>
  <cp:lastPrinted>2026-06-13T08:07:07Z</cp:lastPrinted>
  <dcterms:created xsi:type="dcterms:W3CDTF">2025-12-01T08:16:09Z</dcterms:created>
  <dcterms:modified xsi:type="dcterms:W3CDTF">2026-06-13T08:10:29Z</dcterms:modified>
</cp:coreProperties>
</file>